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9CD232-5A1A-46ED-B245-02DBF7615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B0EA2DD-5218-47F0-A1BB-74C5D81EB6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8837AC-0319-4213-9E79-F9628DECA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FF178-AB34-41E4-B0D8-A64730912AA0}" type="datetimeFigureOut">
              <a:rPr lang="ru-RU" smtClean="0"/>
              <a:t>сб 30.10.21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F3274B-D558-4D31-B700-132C97B8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7E72E7-1760-4527-8993-05DD79A4D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564A3-DD41-4B22-9780-2DEC17B23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705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EE52DE-6653-4DDC-B3FD-E83352970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1C62CC5-A606-4A38-88A7-6F4E29879D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0CF918-5F0A-4F1B-B16E-250B04A53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FF178-AB34-41E4-B0D8-A64730912AA0}" type="datetimeFigureOut">
              <a:rPr lang="ru-RU" smtClean="0"/>
              <a:t>сб 30.10.21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90F750-F4E2-412C-B1F1-DA46EC1E7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74352E-ECB6-4DEE-86F7-5B925C64C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564A3-DD41-4B22-9780-2DEC17B23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063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3C85D8B-8421-42DC-985E-2AD41203CA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28DBF9-9EF5-47CF-B402-5178543F75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15A7B6-82BF-434D-BE69-81473894E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FF178-AB34-41E4-B0D8-A64730912AA0}" type="datetimeFigureOut">
              <a:rPr lang="ru-RU" smtClean="0"/>
              <a:t>сб 30.10.21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DDAE3C-D42F-440B-B37B-EC80DDE66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038585-D767-4D7B-A6E6-73B1F3290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564A3-DD41-4B22-9780-2DEC17B23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862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EE930B-310F-403F-B5E0-21EFBD830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0212AF-3046-4EA1-8000-D34AD4723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F04041-FF27-4A80-B746-ED53A00B1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FF178-AB34-41E4-B0D8-A64730912AA0}" type="datetimeFigureOut">
              <a:rPr lang="ru-RU" smtClean="0"/>
              <a:t>сб 30.10.21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356B1C-8A90-48AB-A90A-A6BC908B2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34673B-2407-4A58-B3AD-CE4C24C81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564A3-DD41-4B22-9780-2DEC17B23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19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76BBA5-5C2B-45BF-9EBC-2CE05A7CC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AB5237E-5487-4BA1-9D7F-0CE4B922B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87F59D-E7A5-417C-BDBC-09514C4DD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FF178-AB34-41E4-B0D8-A64730912AA0}" type="datetimeFigureOut">
              <a:rPr lang="ru-RU" smtClean="0"/>
              <a:t>сб 30.10.21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738D3E-B6DC-41DB-BC13-74AD8C6D6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426A4D-8B77-4CB4-AAF9-33EE2F891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564A3-DD41-4B22-9780-2DEC17B23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914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7504C-826A-4360-8966-C2D8F33F7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6DF4F4-87FD-40FC-BE3E-659D6589A8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357A925-FBDD-4341-B81E-2BB393C86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E92224-F6CC-43E5-99F6-9ABDEFA15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FF178-AB34-41E4-B0D8-A64730912AA0}" type="datetimeFigureOut">
              <a:rPr lang="ru-RU" smtClean="0"/>
              <a:t>сб 30.10.21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DAF0A8-8648-49E2-9E2B-8E2D717C8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CCE5E47-D667-44E5-8767-21906876E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564A3-DD41-4B22-9780-2DEC17B23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920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6F8138-462E-4846-9867-9FC91D5DC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351CBD-4470-4170-BE35-907473F00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8F943A-E624-46E9-BC70-D4A656E7F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9CC0D47-E6C3-4330-9126-B372CB926D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B461A60-D2E3-4B10-8F46-40D874734F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15C1A87-1792-4D66-9FF8-C5BEA0D6B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FF178-AB34-41E4-B0D8-A64730912AA0}" type="datetimeFigureOut">
              <a:rPr lang="ru-RU" smtClean="0"/>
              <a:t>сб 30.10.21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70D0594-C83F-4D99-8DCB-CF22CBDED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7F390ED-7499-4252-AF66-AEBD7C9EB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564A3-DD41-4B22-9780-2DEC17B23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49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86C676-AE1C-43F9-ACF3-038C3A115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6C417B3-5E38-4F1D-9CEF-049507DF8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FF178-AB34-41E4-B0D8-A64730912AA0}" type="datetimeFigureOut">
              <a:rPr lang="ru-RU" smtClean="0"/>
              <a:t>сб 30.10.21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DEBB7D5-FBDF-4A92-928F-C79E414A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1663819-4C0C-47CF-9848-FA91CC939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564A3-DD41-4B22-9780-2DEC17B23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232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5D13F5D-F508-4E8C-ADA8-94FAE7F16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FF178-AB34-41E4-B0D8-A64730912AA0}" type="datetimeFigureOut">
              <a:rPr lang="ru-RU" smtClean="0"/>
              <a:t>сб 30.10.21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2A5900A-CE9C-4233-8E72-E5B9C670B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813CE73-A19A-4399-B962-870B30C32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564A3-DD41-4B22-9780-2DEC17B23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14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D273E8-F78D-4668-83C7-ACE0CC8D5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D7A5A8-4A2E-49E0-AFEB-760BA3BC4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418C359-38A7-4722-85DC-91E5D2513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11962E-5D32-40A1-B7B1-9E33B9F3B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FF178-AB34-41E4-B0D8-A64730912AA0}" type="datetimeFigureOut">
              <a:rPr lang="ru-RU" smtClean="0"/>
              <a:t>сб 30.10.21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D6CBCA8-9E38-415B-9BFF-087799B03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B814A1E-0DB2-4121-807F-319FD4DF7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564A3-DD41-4B22-9780-2DEC17B23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149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98D551-1577-4612-B334-955D91205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16152F7-922B-4BBD-ADB1-BC08CB1359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078446-D27E-47B3-8FB3-833FE25C1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B0DFEF-F78F-4787-AEC9-1318BF698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FF178-AB34-41E4-B0D8-A64730912AA0}" type="datetimeFigureOut">
              <a:rPr lang="ru-RU" smtClean="0"/>
              <a:t>сб 30.10.21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C42BA7-58AE-4BC8-AFD6-1BC25760B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4F21F05-E4AC-4DD5-B4F2-67D3ECA55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564A3-DD41-4B22-9780-2DEC17B23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67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E5AE1A-EE45-4FAA-A43D-60C040B23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84A255-790B-48F9-8D54-83044CAF0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0D7F21-CF84-451D-8443-C84BCAE723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FF178-AB34-41E4-B0D8-A64730912AA0}" type="datetimeFigureOut">
              <a:rPr lang="ru-RU" smtClean="0"/>
              <a:t>сб 30.10.21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41CC81-7386-4CA9-B392-7B34A87B00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140ADF-476E-4F85-83CD-E5CC2E83E4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564A3-DD41-4B22-9780-2DEC17B23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124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EBE72D-6AF8-4844-87F5-7257A6BB9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9E4FB5-6723-45BA-9195-84B7AE02681D}"/>
              </a:ext>
            </a:extLst>
          </p:cNvPr>
          <p:cNvSpPr txBox="1"/>
          <p:nvPr/>
        </p:nvSpPr>
        <p:spPr>
          <a:xfrm>
            <a:off x="2164360" y="436228"/>
            <a:ext cx="80282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Муниципальное автономное общеобразовательное учреждение   </a:t>
            </a:r>
          </a:p>
          <a:p>
            <a:pPr algn="ctr"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Богандинская средняя общеобразовательная школы № 42</a:t>
            </a:r>
          </a:p>
          <a:p>
            <a:pPr algn="ctr"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Тюменского муниципального района</a:t>
            </a:r>
          </a:p>
          <a:p>
            <a:pPr algn="ctr"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(структурное подразделение дошкольного образования)</a:t>
            </a:r>
          </a:p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20D552-C847-4E24-8ED8-C2BC8EADC9F1}"/>
              </a:ext>
            </a:extLst>
          </p:cNvPr>
          <p:cNvSpPr txBox="1"/>
          <p:nvPr/>
        </p:nvSpPr>
        <p:spPr>
          <a:xfrm>
            <a:off x="2329343" y="2617364"/>
            <a:ext cx="75333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Краткое описание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Основной общеобразовательной программы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СП ДО МАОУ Богандинской СОШ № 42</a:t>
            </a:r>
          </a:p>
        </p:txBody>
      </p:sp>
    </p:spTree>
    <p:extLst>
      <p:ext uri="{BB962C8B-B14F-4D97-AF65-F5344CB8AC3E}">
        <p14:creationId xmlns:p14="http://schemas.microsoft.com/office/powerpoint/2010/main" val="531768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CAC094-08E6-4B6F-BB57-34883BF391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48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9E854F-5058-4561-B705-9ECB3B13B605}"/>
              </a:ext>
            </a:extLst>
          </p:cNvPr>
          <p:cNvSpPr txBox="1"/>
          <p:nvPr/>
        </p:nvSpPr>
        <p:spPr>
          <a:xfrm>
            <a:off x="3048699" y="188564"/>
            <a:ext cx="60946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</a:rPr>
              <a:t>Планируемые результаты освоения Программы</a:t>
            </a:r>
            <a:endParaRPr lang="ru-RU" sz="1800" dirty="0"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algn="ctr"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</a:rPr>
              <a:t> </a:t>
            </a:r>
            <a:endParaRPr lang="ru-RU" sz="1800" dirty="0"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4A5452-7C37-43A6-8430-0EE04B8A9E02}"/>
              </a:ext>
            </a:extLst>
          </p:cNvPr>
          <p:cNvSpPr txBox="1"/>
          <p:nvPr/>
        </p:nvSpPr>
        <p:spPr>
          <a:xfrm>
            <a:off x="722851" y="642067"/>
            <a:ext cx="10746297" cy="2426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1345"/>
              </a:lnSpc>
              <a:spcAft>
                <a:spcPts val="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-"/>
            </a:pPr>
            <a:r>
              <a:rPr lang="ru-RU" sz="1400" u="none" strike="noStrike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</a:t>
            </a:r>
          </a:p>
          <a:p>
            <a:pPr marL="342900" lvl="0" indent="-342900" algn="just">
              <a:lnSpc>
                <a:spcPts val="1345"/>
              </a:lnSpc>
              <a:spcAft>
                <a:spcPts val="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-"/>
            </a:pPr>
            <a:r>
              <a:rPr lang="ru-RU" sz="1400" u="none" strike="noStrike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использует специфические, культурно фиксированные предметные действия, знает назначение бытовых предметов (ложки, расчёски, ка­рандаша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</a:t>
            </a:r>
          </a:p>
          <a:p>
            <a:pPr marL="342900" lvl="0" indent="-342900" algn="just">
              <a:lnSpc>
                <a:spcPts val="1345"/>
              </a:lnSpc>
              <a:spcAft>
                <a:spcPts val="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-"/>
            </a:pPr>
            <a:r>
              <a:rPr lang="ru-RU" sz="1400" u="none" strike="noStrike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владеет активной речью, включённой в общение; может обращаться с вопросами и просьбами, понимает речь взрослых; знает названия окружающих предметов и игрушек;</a:t>
            </a:r>
          </a:p>
          <a:p>
            <a:pPr marL="342900" lvl="0" indent="-342900" algn="just">
              <a:lnSpc>
                <a:spcPts val="1345"/>
              </a:lnSpc>
              <a:spcAft>
                <a:spcPts val="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-"/>
            </a:pPr>
            <a:r>
              <a:rPr lang="ru-RU" sz="1400" u="none" strike="noStrike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стремится к общению со взрослыми и активно подражает им в движениях и действиях; появляются игры, в которых ребенок воспроизво­дит действия взрослого;</a:t>
            </a:r>
          </a:p>
          <a:p>
            <a:pPr marL="342900" lvl="0" indent="-342900" algn="just">
              <a:lnSpc>
                <a:spcPts val="1345"/>
              </a:lnSpc>
              <a:spcAft>
                <a:spcPts val="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-"/>
            </a:pPr>
            <a:r>
              <a:rPr lang="ru-RU" sz="1400" u="none" strike="noStrike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проявляет интерес к сверстникам; наблюдает за их действиями и подражает им;</a:t>
            </a:r>
          </a:p>
          <a:p>
            <a:pPr marL="342900" lvl="0" indent="-342900" algn="just">
              <a:lnSpc>
                <a:spcPts val="1345"/>
              </a:lnSpc>
              <a:spcAft>
                <a:spcPts val="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-"/>
            </a:pPr>
            <a:r>
              <a:rPr lang="ru-RU" sz="1400" u="none" strike="noStrike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</a:p>
          <a:p>
            <a:pPr marL="342900" lvl="0" indent="-342900" algn="just">
              <a:lnSpc>
                <a:spcPts val="1345"/>
              </a:lnSpc>
              <a:spcAft>
                <a:spcPts val="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-"/>
            </a:pPr>
            <a:r>
              <a:rPr lang="ru-RU" sz="1400" u="none" strike="noStrike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у ребёнка развита крупная моторика, он стремится осваивать различные виды движения (бег, лазанье, перешагивание и пр.).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045E07-1091-4054-B60E-72B3B809D676}"/>
              </a:ext>
            </a:extLst>
          </p:cNvPr>
          <p:cNvSpPr txBox="1"/>
          <p:nvPr/>
        </p:nvSpPr>
        <p:spPr>
          <a:xfrm>
            <a:off x="2567031" y="2986335"/>
            <a:ext cx="83722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</a:rPr>
              <a:t>Целевые ориентиры на этапе завершения дошкольного образования</a:t>
            </a:r>
            <a:r>
              <a:rPr lang="ru-RU" sz="16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:</a:t>
            </a:r>
            <a:endParaRPr lang="ru-RU" sz="1800" b="1" dirty="0"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7C257D-3F86-4A1C-AEC1-664B86932243}"/>
              </a:ext>
            </a:extLst>
          </p:cNvPr>
          <p:cNvSpPr txBox="1"/>
          <p:nvPr/>
        </p:nvSpPr>
        <p:spPr>
          <a:xfrm>
            <a:off x="461395" y="3347691"/>
            <a:ext cx="11669085" cy="29264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1345"/>
              </a:lnSpc>
              <a:spcAft>
                <a:spcPts val="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-"/>
            </a:pPr>
            <a:r>
              <a:rPr lang="ru-RU" sz="1400" u="none" strike="noStrike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ребёнок овладевает основными культурными способами деятельности, проявляет инициативу и самостоятельность в разных видах деятель­ности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</a:p>
          <a:p>
            <a:pPr marL="342900" lvl="0" indent="-342900" algn="just">
              <a:lnSpc>
                <a:spcPts val="1345"/>
              </a:lnSpc>
              <a:spcAft>
                <a:spcPts val="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-"/>
            </a:pPr>
            <a:r>
              <a:rPr lang="ru-RU" sz="1400" u="none" strike="noStrike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ребёнок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учи­тывать интересы и чувства других, сопереживать неудачам и радоваться успехам других, адекватно проявляет свои чувства, в том числе чувство ве­ры в себя, старается разрешать конфликты;</a:t>
            </a:r>
          </a:p>
          <a:p>
            <a:pPr marL="342900" lvl="0" indent="-342900" algn="just">
              <a:lnSpc>
                <a:spcPts val="1345"/>
              </a:lnSpc>
              <a:spcAft>
                <a:spcPts val="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-"/>
            </a:pPr>
            <a:r>
              <a:rPr lang="ru-RU" sz="1400" u="none" strike="noStrike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ребёнок обладает развитым воображением, которое реализуется в разных видах деятельности, и прежде всего в игре; ребёнок владеет раз­ными формами и видами игры, различает условную и реальную ситуации, умеет подчиняться разным правилам и социальным нормам;</a:t>
            </a:r>
          </a:p>
          <a:p>
            <a:pPr marL="342900" lvl="0" indent="-342900" algn="just">
              <a:lnSpc>
                <a:spcPts val="1345"/>
              </a:lnSpc>
              <a:spcAft>
                <a:spcPts val="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-"/>
            </a:pPr>
            <a:r>
              <a:rPr lang="ru-RU" sz="1400" u="none" strike="noStrike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ребёнок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ребёнка складываются пред­посылки грамотности;</a:t>
            </a:r>
          </a:p>
          <a:p>
            <a:pPr marL="342900" lvl="0" indent="-342900" algn="just">
              <a:lnSpc>
                <a:spcPts val="1345"/>
              </a:lnSpc>
              <a:spcAft>
                <a:spcPts val="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-"/>
            </a:pPr>
            <a:r>
              <a:rPr lang="ru-RU" sz="1400" u="none" strike="noStrike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у ребёнка развита крупная и мелкая моторика; он подвижен, вынослив, владеет основными движениями, может контролировать свои дви­жения и управлять ими;</a:t>
            </a:r>
          </a:p>
          <a:p>
            <a:pPr marL="342900" lvl="0" indent="-342900" algn="just">
              <a:lnSpc>
                <a:spcPts val="1345"/>
              </a:lnSpc>
              <a:spcAft>
                <a:spcPts val="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-"/>
            </a:pPr>
            <a:r>
              <a:rPr lang="ru-RU" sz="1400" u="none" strike="noStrike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ребёнок способен к волевым усилиям, может следовать социальным нормам поведения и правилам в разных видах деятельности, во взаимо­отношениях со взрослыми и сверстниками, может соблюдать правила безопасного поведения и личной гигиены;</a:t>
            </a:r>
          </a:p>
        </p:txBody>
      </p:sp>
    </p:spTree>
    <p:extLst>
      <p:ext uri="{BB962C8B-B14F-4D97-AF65-F5344CB8AC3E}">
        <p14:creationId xmlns:p14="http://schemas.microsoft.com/office/powerpoint/2010/main" val="2468583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D7E4C8-FF8C-4F34-8829-E4D2A605BB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F760F1-15F7-455B-95A3-CB60BCF00164}"/>
              </a:ext>
            </a:extLst>
          </p:cNvPr>
          <p:cNvSpPr txBox="1"/>
          <p:nvPr/>
        </p:nvSpPr>
        <p:spPr>
          <a:xfrm>
            <a:off x="494950" y="201188"/>
            <a:ext cx="1202981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Особенности организация образовательной деятельности в соответствии с направлениями развития ребенка </a:t>
            </a: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E81A5D-64FA-4EC0-A05E-32D9F0487B0D}"/>
              </a:ext>
            </a:extLst>
          </p:cNvPr>
          <p:cNvSpPr txBox="1"/>
          <p:nvPr/>
        </p:nvSpPr>
        <p:spPr>
          <a:xfrm>
            <a:off x="236290" y="816741"/>
            <a:ext cx="11518084" cy="539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Образовательная область «Социально-коммуникативное развитие»</a:t>
            </a:r>
          </a:p>
          <a:p>
            <a:pPr algn="just"/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В области социально-коммуникативного развития ребенка в условиях информационной социализации основными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-BoldItalicMT"/>
                <a:cs typeface="Arial" panose="020B0604020202020204" pitchFamily="34" charset="0"/>
              </a:rPr>
              <a:t>задачами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образовательной  деятельности являются создание условий:</a:t>
            </a: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 сфере развития положительного отношения ребенка к себе и другим людям</a:t>
            </a: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(формирование у ребенка положительного самоощущения - уверенности в своих возможностях; развитие чувства собственного достоинства, осознанию своих прав и свобод; положительного отношения ребенка к окружающим его людям; воспитание уважения к чувству собственного достоинства других людей, их мнениям, желаниям, взглядам).</a:t>
            </a: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 В сфере развития коммуникативной и социальной компетентности</a:t>
            </a: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(приобщение детей к ценностям сотрудничества с другими людьми; распознавание эмоционального переживания и состояния окружающих, выражать собственные переживания; формирование представлений о добре и зле; развитие социальных навыков, освоению детьми элементарных правил этикета и безопасного поведения дома, на улице; развитие бережного, ответственного отношения ребенка к окружающей природе,           рукотворному миру, а также способствуют усвоению детьми правил  безопасного поведения). </a:t>
            </a: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В сфере развития игровой деятельности</a:t>
            </a: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(организуют и поощряют участие детей в сюжетно-ролевых, дидактических, развивающих компьютерных играх и других игровых формах; поддерживают творческую импровизацию в игре; используют дидактические игры и игровые приемы в разных видах деятельности и при выполнении режимных моментов).</a:t>
            </a:r>
            <a:endParaRPr lang="ru-RU" sz="1600" dirty="0"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588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720E1C-2FF8-4AAE-AE33-56C3CE65B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760086-20A5-459C-9566-01ACCF44934A}"/>
              </a:ext>
            </a:extLst>
          </p:cNvPr>
          <p:cNvSpPr txBox="1"/>
          <p:nvPr/>
        </p:nvSpPr>
        <p:spPr>
          <a:xfrm>
            <a:off x="471181" y="602765"/>
            <a:ext cx="11115413" cy="5116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219"/>
              </a:spcBef>
            </a:pPr>
            <a:r>
              <a:rPr lang="ru-RU" sz="1600" b="1" i="1" spc="-35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Образовательная область «Познавательное развитие»</a:t>
            </a:r>
            <a:endParaRPr lang="ru-RU" sz="1600" b="1" i="1" spc="-2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219"/>
              </a:spcBef>
            </a:pPr>
            <a:endParaRPr 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В области познавательного развития ребенка основными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-BoldItalicMT"/>
                <a:cs typeface="Arial" panose="020B0604020202020204" pitchFamily="34" charset="0"/>
              </a:rPr>
              <a:t>задачами образовательной деятельности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являются создание условий: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-В сфере развития любознательности, познавательной активности,       познавательных способностей 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(создание насыщенной предметно-пространственной среды, стимулирующую познавательный интерес детей, исследовательскую активность, элементарное экспериментирование с различными веществами, предметами, материалами). 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-В сфере развития представлений в разных сферах знаний об окружающей действительности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(развитие у детей общих представлений об окружающем мире, о себе, других людях, в том числе общих представлений в естественнонаучной области, математике, экологии; знакомство с социокультурным окружением предполагает знакомство с названиями улиц, зданий, сооружений, организаций и их назначением, с транспортом, дорожным движением и правилами безопасности, с различными профессиями людей; усвоение детьми ценностей, норм и правил, принятых в обществе; развитие математических способностей и получение первоначальных  представлений о значении для человека счета, чисел, приобретает знания о формах, размерах, весе окружающих предметов, времени и пространстве,           закономерностях и структурах).</a:t>
            </a: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871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66F5FF-268A-4631-A3B7-957B2A0D8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3114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C05AA4-905B-4E92-AA89-72695E12AC3C}"/>
              </a:ext>
            </a:extLst>
          </p:cNvPr>
          <p:cNvSpPr txBox="1"/>
          <p:nvPr/>
        </p:nvSpPr>
        <p:spPr>
          <a:xfrm>
            <a:off x="328569" y="436228"/>
            <a:ext cx="11534862" cy="5399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219"/>
              </a:spcBef>
            </a:pPr>
            <a:r>
              <a:rPr lang="ru-RU" sz="1600" b="1" i="1" spc="-35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Образовательная область «Речевое развитие»</a:t>
            </a:r>
            <a:endParaRPr lang="ru-RU" sz="1600" b="1" i="1" spc="-2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219"/>
              </a:spcBef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В области речевого развития ребенка основными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-BoldItalicMT"/>
                <a:cs typeface="Arial" panose="020B0604020202020204" pitchFamily="34" charset="0"/>
              </a:rPr>
              <a:t>задачами образовательной деятельности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является создание условий:</a:t>
            </a: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В сфере совершенствования разных сторон речи ребенка (умение вступать в коммуникацию с другими людьми, умение слушать, воспринимать речь говорящего и реагировать на нее собственным откликом, адекватными эмоциями;</a:t>
            </a:r>
            <a:r>
              <a:rPr lang="ru-RU" sz="1600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создание возможности для формирования и развития звуковой культуры, образной, интонационной и грамматической сторон речи, фонематического слуха, правильного звуко- и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словопроизношения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; поощрение разучивания стихотворений, скороговорок, чистоговорок, песен; организация речевых игры, стимулирование словотворчество).</a:t>
            </a: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 </a:t>
            </a: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В сфере приобщения детей к культуре чтения литературных произведений (чтение детям книг, стихов, вспоминание содержания и обсуждение вместе с детьми прочитанное; развитие способности к использованию речи в  повседневном общении, а также стимулирование использования речи в области познавательно-исследовательского, художественно-эстетического,     социально-коммуникативного и других видов развития; наличие в развивающей предметно-пространственной среде открытого доступа детей к различным литературным изданиям, предоставление места для рассматривания и чтения детьми соответствующих их возрасту книг, наличие других дополнительных               материалов, например плакатов и картин, рассказов в картинках, аудиозаписей литературных произведений и песен, а также других материалов).</a:t>
            </a:r>
            <a:endParaRPr lang="ru-RU" sz="1600" dirty="0"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854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86801E-BA89-4CDB-8CED-063ECFAB8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25516A-AFDD-4EAA-8031-8F5476236902}"/>
              </a:ext>
            </a:extLst>
          </p:cNvPr>
          <p:cNvSpPr txBox="1"/>
          <p:nvPr/>
        </p:nvSpPr>
        <p:spPr>
          <a:xfrm>
            <a:off x="218114" y="0"/>
            <a:ext cx="11853644" cy="6445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84200">
              <a:lnSpc>
                <a:spcPct val="100000"/>
              </a:lnSpc>
              <a:spcBef>
                <a:spcPts val="105"/>
              </a:spcBef>
            </a:pPr>
            <a:r>
              <a:rPr lang="ru-RU" sz="1400" b="1" i="1" spc="-25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Образовательная область «Художественно-эстетическое развитие»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В области художественно-эстетического развития ребенка основными    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-BoldItalicMT"/>
                <a:cs typeface="Arial" panose="020B0604020202020204" pitchFamily="34" charset="0"/>
              </a:rPr>
              <a:t>задачами образовательной деятельности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являются создание условий:</a:t>
            </a: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В сфере развития у детей интереса к эстетической стороне действительности, ознакомления с разными видами и жанрами искусства, в т.ч. народного творчества (приобщение детей к эстетическому познанию и переживанию мира, к искусству и культуре в широком смысле, а также  творческую деятельность детей в изобразительном, пластическом, музыкальном, литературном и др. видах художественно-творческой   деятельности; способствование  накоплению у детей сенсорного опыта, обогащению чувственных впечатлений, развитию эмоциональной отзывчивости на красоту природы и рукотворного мира, сопереживания персонажам художественной литературы и фольклора; знакомство детей с классическими произведениями литературы, живописи, музыки, театрального искусства, произведениями народного творчества, рассматривание иллюстраций в художественных альбомах,  организация экскурсий на природу, в музеи, демонстрация фильмов соответствующего содержания, обращение к другим источникам   художественно-эстетической информации).</a:t>
            </a: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В сфере приобщения к разным видам художественно-эстетической        деятельности, развития потребности в творческом самовыражении,          инициативности и самостоятельности в воплощении художественного       замысла</a:t>
            </a: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(создание возможности для творческого самовыражения детей: поддерживание инициативы, стремление к импровизации при самостоятельном воплощении ребенком художественных замыслов; вовлечение детей в разные виды художественно-эстетической деятельности, в сюжетно-ролевые и режиссерские игры, помощь в освоении различных средств, материалов,  способов  реализации замыслов; экспериментирование с цветом, придумывание и создание  композиций; осваивание различных художественных техник, использование разнообразных материалов и средств; создание художественных образов с помощью пластических средств, ритма, темпа, высоты и силы звука; языковыми средствами, средствами мимики, пантомимы, интонации передавать характер, переживания, настроения персонажей).</a:t>
            </a:r>
            <a:endParaRPr lang="ru-RU" sz="1600" dirty="0"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998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A2B3A1-4FB3-4F94-9C53-E5106ECE2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6DC7C5-E688-4C09-BA0A-6A30FF6F39EE}"/>
              </a:ext>
            </a:extLst>
          </p:cNvPr>
          <p:cNvSpPr txBox="1"/>
          <p:nvPr/>
        </p:nvSpPr>
        <p:spPr>
          <a:xfrm>
            <a:off x="194345" y="234892"/>
            <a:ext cx="11551640" cy="5374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lang="ru-RU" sz="1600" b="1" i="1" spc="-35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Образовательная область «Физическое развитие»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В области физического развития ребенка основными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-BoldItalicMT"/>
                <a:cs typeface="Arial" panose="020B0604020202020204" pitchFamily="34" charset="0"/>
              </a:rPr>
              <a:t>задачами образовательной деятельности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являются создание условий: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В сфере становления у детей ценностей здорового образа жизни</a:t>
            </a: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(развитие у детей ответственного отношения к своему здоровью; формирование полезных навыков и привычек, нацеленных на поддержание собственного здоровья, в т.ч. формирование гигиенических навыков; создание возможности для активного участия детей в оздоровительных мероприятиях).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В сфере совершенствования двигательной активности детей, развития представлений о своем теле и своих физических возможностях, формировании начальных представлений о спорте</a:t>
            </a: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(развитие у ребенка  представлений о своем теле, произвольности действий и движений ребенка; поддерживание интереса детей к подвижным играм, занятиям на спортивных снарядах, упражнениям в беге, прыжках, лазании, метании и др.; побуждать выполнять физические упражнения, способствующие         развитию  равновесия, координации движений, ловкости, гибкости, быстроты, крупной и мелкой моторики обеих рук, а также правильного не наносящего ущерба организму выполнения основных движений; проведение физкультурной деятельности, организация спортивных игр в помещении и на воздухе, спортивных праздников; развитие у детей интереса к различным видам спорта).</a:t>
            </a:r>
            <a:endParaRPr lang="ru-RU" sz="1600" dirty="0"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383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ACA6405-2865-4C10-9D41-C3B9078D5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8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A43EE2-879C-4757-A1AF-76A5680F64E4}"/>
              </a:ext>
            </a:extLst>
          </p:cNvPr>
          <p:cNvSpPr txBox="1"/>
          <p:nvPr/>
        </p:nvSpPr>
        <p:spPr>
          <a:xfrm>
            <a:off x="453005" y="121941"/>
            <a:ext cx="11593585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Рабочая программа воспитания является компонентом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основной образовательной программы организации.</a:t>
            </a:r>
            <a:endParaRPr lang="ru-RU" sz="16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Воспитательный процесс строится на основе духовно-нравственных и социокультурных ценностей и принятых в обществе правил и норм поведения в интересах человека, семьи, общества и опирается на следующие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принципы:</a:t>
            </a:r>
            <a:r>
              <a:rPr lang="ru-RU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принцип гуманизма; единство ценностей и смыслов воспитания; принцип общего культурного образования; принцип следования нравственному примеру; принципы безопасной жизнедеятельности; принцип совместной деятельности ребенка и взрослого; принцип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инклюзивности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Данные принципы реализуются в укладе </a:t>
            </a:r>
            <a:r>
              <a:rPr lang="ru-RU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Структурного подразделения дошкольного образования МАОУ Богандинской СОШ № 42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включающем воспитывающие среды, общности,  культурные практики, совместную деятельность и события.</a:t>
            </a:r>
            <a:endParaRPr lang="ru-RU" sz="1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C08457-70CB-4B37-929E-A6028A254245}"/>
              </a:ext>
            </a:extLst>
          </p:cNvPr>
          <p:cNvSpPr txBox="1"/>
          <p:nvPr/>
        </p:nvSpPr>
        <p:spPr>
          <a:xfrm>
            <a:off x="3758268" y="3087149"/>
            <a:ext cx="5243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программы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C9DA064-5685-49DC-8B27-A3FE99B1F8F7}"/>
              </a:ext>
            </a:extLst>
          </p:cNvPr>
          <p:cNvSpPr/>
          <p:nvPr/>
        </p:nvSpPr>
        <p:spPr>
          <a:xfrm>
            <a:off x="992697" y="3732058"/>
            <a:ext cx="2499919" cy="11828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C3C63F-D736-4CFF-B46A-9F460090C058}"/>
              </a:ext>
            </a:extLst>
          </p:cNvPr>
          <p:cNvSpPr txBox="1"/>
          <p:nvPr/>
        </p:nvSpPr>
        <p:spPr>
          <a:xfrm>
            <a:off x="859871" y="3970487"/>
            <a:ext cx="27264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Патриотическое направление воспитания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(ценности Родины и природы)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AEB3500-B65A-4972-B3FA-2758BB29BEDB}"/>
              </a:ext>
            </a:extLst>
          </p:cNvPr>
          <p:cNvSpPr/>
          <p:nvPr/>
        </p:nvSpPr>
        <p:spPr>
          <a:xfrm>
            <a:off x="4685250" y="3756783"/>
            <a:ext cx="2499919" cy="11828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D04E68-A20D-4D23-BAC7-EC9186A401FE}"/>
              </a:ext>
            </a:extLst>
          </p:cNvPr>
          <p:cNvSpPr txBox="1"/>
          <p:nvPr/>
        </p:nvSpPr>
        <p:spPr>
          <a:xfrm>
            <a:off x="4685250" y="3911950"/>
            <a:ext cx="25006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Социальное направление воспитания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(ценности семьи, человека, дружбы)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33F9228-6333-4DB0-87E2-0608180B11C2}"/>
              </a:ext>
            </a:extLst>
          </p:cNvPr>
          <p:cNvSpPr/>
          <p:nvPr/>
        </p:nvSpPr>
        <p:spPr>
          <a:xfrm>
            <a:off x="8823821" y="3748395"/>
            <a:ext cx="2499919" cy="11828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5D5F08-EB6E-455C-863F-B851E93A8CBD}"/>
              </a:ext>
            </a:extLst>
          </p:cNvPr>
          <p:cNvSpPr txBox="1"/>
          <p:nvPr/>
        </p:nvSpPr>
        <p:spPr>
          <a:xfrm>
            <a:off x="6937695" y="4093638"/>
            <a:ext cx="2155971" cy="553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6BCFB4-A4C4-417F-89C9-D4E1EAEF4364}"/>
              </a:ext>
            </a:extLst>
          </p:cNvPr>
          <p:cNvSpPr txBox="1"/>
          <p:nvPr/>
        </p:nvSpPr>
        <p:spPr>
          <a:xfrm>
            <a:off x="9043332" y="3748394"/>
            <a:ext cx="215597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Физическое и оздоровительное направление воспитания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(ценности здоровья)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9DC7A46-7C53-47DB-8AA4-94FB96FE8A10}"/>
              </a:ext>
            </a:extLst>
          </p:cNvPr>
          <p:cNvSpPr/>
          <p:nvPr/>
        </p:nvSpPr>
        <p:spPr>
          <a:xfrm>
            <a:off x="6979638" y="5392475"/>
            <a:ext cx="2499919" cy="11828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BE4CCD-250B-498A-ADA8-E5ABB3D55B05}"/>
              </a:ext>
            </a:extLst>
          </p:cNvPr>
          <p:cNvSpPr txBox="1"/>
          <p:nvPr/>
        </p:nvSpPr>
        <p:spPr>
          <a:xfrm>
            <a:off x="7185169" y="5555102"/>
            <a:ext cx="20888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Трудовое направление воспитания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(ценности труда)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54A1196-CD4E-4585-A70A-157FA8E6FFA3}"/>
              </a:ext>
            </a:extLst>
          </p:cNvPr>
          <p:cNvSpPr/>
          <p:nvPr/>
        </p:nvSpPr>
        <p:spPr>
          <a:xfrm>
            <a:off x="2432807" y="5400592"/>
            <a:ext cx="2499919" cy="11828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F5E01C-3EAD-4BCD-9204-02EFD78C2A05}"/>
              </a:ext>
            </a:extLst>
          </p:cNvPr>
          <p:cNvSpPr txBox="1"/>
          <p:nvPr/>
        </p:nvSpPr>
        <p:spPr>
          <a:xfrm>
            <a:off x="2550253" y="5493672"/>
            <a:ext cx="22650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Эстетико-эстетическое направление воспитания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(ценности культуры и красоты)</a:t>
            </a:r>
          </a:p>
        </p:txBody>
      </p:sp>
    </p:spTree>
    <p:extLst>
      <p:ext uri="{BB962C8B-B14F-4D97-AF65-F5344CB8AC3E}">
        <p14:creationId xmlns:p14="http://schemas.microsoft.com/office/powerpoint/2010/main" val="2743206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1796B7C-20A6-41BE-9F19-E36C8ACF7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DDAAD2-6A89-4780-B9C2-E7DDB4933B6E}"/>
              </a:ext>
            </a:extLst>
          </p:cNvPr>
          <p:cNvSpPr txBox="1"/>
          <p:nvPr/>
        </p:nvSpPr>
        <p:spPr>
          <a:xfrm>
            <a:off x="2744598" y="2850192"/>
            <a:ext cx="67028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Формы </a:t>
            </a:r>
          </a:p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работы с родителями</a:t>
            </a: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FB873150-D469-4174-A193-EB5311BACC8B}"/>
              </a:ext>
            </a:extLst>
          </p:cNvPr>
          <p:cNvSpPr/>
          <p:nvPr/>
        </p:nvSpPr>
        <p:spPr>
          <a:xfrm>
            <a:off x="1432942" y="447401"/>
            <a:ext cx="2460072" cy="158551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3FEF0C52-918D-42AB-80DF-5DD760DFB115}"/>
              </a:ext>
            </a:extLst>
          </p:cNvPr>
          <p:cNvSpPr/>
          <p:nvPr/>
        </p:nvSpPr>
        <p:spPr>
          <a:xfrm>
            <a:off x="8532652" y="4942259"/>
            <a:ext cx="2273417" cy="125834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3745D0AA-5DAA-429D-9A09-B4751BC3293C}"/>
              </a:ext>
            </a:extLst>
          </p:cNvPr>
          <p:cNvSpPr/>
          <p:nvPr/>
        </p:nvSpPr>
        <p:spPr>
          <a:xfrm>
            <a:off x="9132465" y="2763790"/>
            <a:ext cx="2336334" cy="145485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728D694E-789C-4063-9466-378E94AD724C}"/>
              </a:ext>
            </a:extLst>
          </p:cNvPr>
          <p:cNvSpPr/>
          <p:nvPr/>
        </p:nvSpPr>
        <p:spPr>
          <a:xfrm>
            <a:off x="8439326" y="578061"/>
            <a:ext cx="2460072" cy="145485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5714E3B6-8C59-45CA-83E6-A4CD63065C57}"/>
              </a:ext>
            </a:extLst>
          </p:cNvPr>
          <p:cNvSpPr/>
          <p:nvPr/>
        </p:nvSpPr>
        <p:spPr>
          <a:xfrm>
            <a:off x="791009" y="2763790"/>
            <a:ext cx="2273417" cy="146884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6836058D-2363-4D14-BF3B-2D8D566EB955}"/>
              </a:ext>
            </a:extLst>
          </p:cNvPr>
          <p:cNvSpPr/>
          <p:nvPr/>
        </p:nvSpPr>
        <p:spPr>
          <a:xfrm>
            <a:off x="5100504" y="170485"/>
            <a:ext cx="2273417" cy="145485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90231499-72BD-43CA-B557-BF42990C0DED}"/>
              </a:ext>
            </a:extLst>
          </p:cNvPr>
          <p:cNvSpPr/>
          <p:nvPr/>
        </p:nvSpPr>
        <p:spPr>
          <a:xfrm>
            <a:off x="5100505" y="5418287"/>
            <a:ext cx="2273417" cy="125834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37D1870-9C6A-4B7A-9ABA-687163948FEE}"/>
              </a:ext>
            </a:extLst>
          </p:cNvPr>
          <p:cNvSpPr txBox="1"/>
          <p:nvPr/>
        </p:nvSpPr>
        <p:spPr>
          <a:xfrm>
            <a:off x="1683740" y="619326"/>
            <a:ext cx="21241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Родительские уголки, информационные стенды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8FDCE1C-E0D4-42EF-9F8C-A2943F5E3A43}"/>
              </a:ext>
            </a:extLst>
          </p:cNvPr>
          <p:cNvSpPr txBox="1"/>
          <p:nvPr/>
        </p:nvSpPr>
        <p:spPr>
          <a:xfrm>
            <a:off x="5114663" y="321330"/>
            <a:ext cx="21070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Родительские собрания, круглые столы, мастер-классы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BE7DCD2-D4D5-474A-A8F6-07539DB8600F}"/>
              </a:ext>
            </a:extLst>
          </p:cNvPr>
          <p:cNvSpPr txBox="1"/>
          <p:nvPr/>
        </p:nvSpPr>
        <p:spPr>
          <a:xfrm>
            <a:off x="8767545" y="721947"/>
            <a:ext cx="18036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Участие в создании развивающей среды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07D30F-EEA2-4B43-A928-A5BB96867D66}"/>
              </a:ext>
            </a:extLst>
          </p:cNvPr>
          <p:cNvSpPr txBox="1"/>
          <p:nvPr/>
        </p:nvSpPr>
        <p:spPr>
          <a:xfrm>
            <a:off x="9479209" y="2873276"/>
            <a:ext cx="1642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Конкурсы, выставки, проектная деятельность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D091E93-7D0C-4BC5-80D9-82D6957E6EB9}"/>
              </a:ext>
            </a:extLst>
          </p:cNvPr>
          <p:cNvSpPr txBox="1"/>
          <p:nvPr/>
        </p:nvSpPr>
        <p:spPr>
          <a:xfrm>
            <a:off x="8855627" y="5207732"/>
            <a:ext cx="1627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Сайт учреждения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5885F47-06A6-4D54-97FB-099F1956495F}"/>
              </a:ext>
            </a:extLst>
          </p:cNvPr>
          <p:cNvSpPr txBox="1"/>
          <p:nvPr/>
        </p:nvSpPr>
        <p:spPr>
          <a:xfrm>
            <a:off x="5251508" y="5585796"/>
            <a:ext cx="19576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Родительский комитет, совет отцов</a:t>
            </a: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12DBBBD6-45B3-4FA3-A1FF-D32CE0893CCD}"/>
              </a:ext>
            </a:extLst>
          </p:cNvPr>
          <p:cNvSpPr/>
          <p:nvPr/>
        </p:nvSpPr>
        <p:spPr>
          <a:xfrm>
            <a:off x="1639696" y="5069666"/>
            <a:ext cx="2273417" cy="125834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A0CC46F-ADF8-4CF8-B908-8CB6E5C82844}"/>
              </a:ext>
            </a:extLst>
          </p:cNvPr>
          <p:cNvSpPr txBox="1"/>
          <p:nvPr/>
        </p:nvSpPr>
        <p:spPr>
          <a:xfrm>
            <a:off x="1899754" y="5113077"/>
            <a:ext cx="17532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Совместные праздники, соревнования, концерты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183C341-D18A-420E-A2DE-BF0E93B3430E}"/>
              </a:ext>
            </a:extLst>
          </p:cNvPr>
          <p:cNvSpPr txBox="1"/>
          <p:nvPr/>
        </p:nvSpPr>
        <p:spPr>
          <a:xfrm>
            <a:off x="906010" y="3036550"/>
            <a:ext cx="21584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Индивидуальные, групповые консультации</a:t>
            </a:r>
          </a:p>
        </p:txBody>
      </p:sp>
    </p:spTree>
    <p:extLst>
      <p:ext uri="{BB962C8B-B14F-4D97-AF65-F5344CB8AC3E}">
        <p14:creationId xmlns:p14="http://schemas.microsoft.com/office/powerpoint/2010/main" val="585979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CACC7E-901C-438B-AD86-5A3BC835C3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7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A59E4F5-3503-4A6B-AEBA-CB944CA7F619}"/>
              </a:ext>
            </a:extLst>
          </p:cNvPr>
          <p:cNvSpPr txBox="1"/>
          <p:nvPr/>
        </p:nvSpPr>
        <p:spPr>
          <a:xfrm>
            <a:off x="595618" y="116689"/>
            <a:ext cx="1133352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lang="ru-RU" sz="1800" dirty="0">
              <a:latin typeface="Times New Roman"/>
              <a:cs typeface="Times New Roman"/>
            </a:endParaRPr>
          </a:p>
          <a:p>
            <a:pPr marL="436245" marR="427990" indent="-1270" algn="ctr">
              <a:lnSpc>
                <a:spcPct val="100000"/>
              </a:lnSpc>
              <a:spcBef>
                <a:spcPts val="5"/>
              </a:spcBef>
              <a:tabLst>
                <a:tab pos="1018540" algn="l"/>
              </a:tabLst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Для	</a:t>
            </a:r>
            <a:r>
              <a:rPr lang="ru-RU" sz="1800" spc="-5" dirty="0">
                <a:latin typeface="Arial" panose="020B0604020202020204" pitchFamily="34" charset="0"/>
                <a:cs typeface="Arial" panose="020B0604020202020204" pitchFamily="34" charset="0"/>
              </a:rPr>
              <a:t>детей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 особыми </a:t>
            </a:r>
            <a:r>
              <a:rPr lang="ru-RU" sz="1800" spc="-10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образовательными потребностями </a:t>
            </a:r>
            <a:r>
              <a:rPr lang="ru-RU" sz="1800" spc="-5" dirty="0">
                <a:latin typeface="Arial" panose="020B0604020202020204" pitchFamily="34" charset="0"/>
                <a:cs typeface="Arial" panose="020B0604020202020204" pitchFamily="34" charset="0"/>
              </a:rPr>
              <a:t> (потребностями</a:t>
            </a:r>
            <a:r>
              <a:rPr lang="ru-RU" sz="18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8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spc="-10" dirty="0">
                <a:latin typeface="Arial" panose="020B0604020202020204" pitchFamily="34" charset="0"/>
                <a:cs typeface="Arial" panose="020B0604020202020204" pitchFamily="34" charset="0"/>
              </a:rPr>
              <a:t>образовании),</a:t>
            </a:r>
            <a:r>
              <a:rPr lang="ru-RU" sz="18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spc="-40" dirty="0">
                <a:latin typeface="Arial" panose="020B0604020202020204" pitchFamily="34" charset="0"/>
                <a:cs typeface="Arial" panose="020B0604020202020204" pitchFamily="34" charset="0"/>
              </a:rPr>
              <a:t>т.е.</a:t>
            </a:r>
            <a:r>
              <a:rPr lang="ru-RU" sz="18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дети</a:t>
            </a:r>
            <a:r>
              <a:rPr lang="ru-RU" sz="18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8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ОВЗ,</a:t>
            </a:r>
            <a:r>
              <a:rPr lang="ru-RU" sz="1800" spc="-5" dirty="0">
                <a:latin typeface="Arial" panose="020B0604020202020204" pitchFamily="34" charset="0"/>
                <a:cs typeface="Arial" panose="020B0604020202020204" pitchFamily="34" charset="0"/>
              </a:rPr>
              <a:t> дети-инвалиды</a:t>
            </a:r>
            <a:r>
              <a:rPr lang="ru-RU" sz="18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800" spc="-48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spc="-15" dirty="0">
                <a:latin typeface="Arial" panose="020B0604020202020204" pitchFamily="34" charset="0"/>
                <a:cs typeface="Arial" panose="020B0604020202020204" pitchFamily="34" charset="0"/>
              </a:rPr>
              <a:t>детском</a:t>
            </a:r>
            <a:r>
              <a:rPr lang="ru-RU" sz="18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spc="5" dirty="0">
                <a:latin typeface="Arial" panose="020B0604020202020204" pitchFamily="34" charset="0"/>
                <a:cs typeface="Arial" panose="020B0604020202020204" pitchFamily="34" charset="0"/>
              </a:rPr>
              <a:t>саду</a:t>
            </a:r>
            <a:r>
              <a:rPr lang="ru-RU" sz="18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работает</a:t>
            </a:r>
            <a:r>
              <a:rPr lang="ru-RU" sz="18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spc="-5" dirty="0" err="1">
                <a:latin typeface="Arial" panose="020B0604020202020204" pitchFamily="34" charset="0"/>
                <a:cs typeface="Arial" panose="020B0604020202020204" pitchFamily="34" charset="0"/>
              </a:rPr>
              <a:t>психлого</a:t>
            </a:r>
            <a:r>
              <a:rPr lang="ru-RU" sz="1800" spc="-5" dirty="0">
                <a:latin typeface="Arial" panose="020B0604020202020204" pitchFamily="34" charset="0"/>
                <a:cs typeface="Arial" panose="020B0604020202020204" pitchFamily="34" charset="0"/>
              </a:rPr>
              <a:t>-педагогический</a:t>
            </a:r>
            <a:r>
              <a:rPr lang="ru-RU" sz="18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spc="-15" dirty="0">
                <a:latin typeface="Arial" panose="020B0604020202020204" pitchFamily="34" charset="0"/>
                <a:cs typeface="Arial" panose="020B0604020202020204" pitchFamily="34" charset="0"/>
              </a:rPr>
              <a:t>консилиум</a:t>
            </a:r>
            <a:r>
              <a:rPr lang="ru-RU" sz="18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(ППК).</a:t>
            </a:r>
          </a:p>
          <a:p>
            <a:pPr marL="649605" marR="643890" algn="ctr">
              <a:lnSpc>
                <a:spcPct val="100000"/>
              </a:lnSpc>
            </a:pP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ППк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работает </a:t>
            </a:r>
            <a:r>
              <a:rPr lang="ru-RU" sz="1800" spc="-10" dirty="0"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ru-RU" sz="1800" spc="-5" dirty="0">
                <a:latin typeface="Arial" panose="020B0604020202020204" pitchFamily="34" charset="0"/>
                <a:cs typeface="Arial" panose="020B0604020202020204" pitchFamily="34" charset="0"/>
              </a:rPr>
              <a:t>взаимодействии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800" spc="-5" dirty="0">
                <a:latin typeface="Arial" panose="020B0604020202020204" pitchFamily="34" charset="0"/>
                <a:cs typeface="Arial" panose="020B0604020202020204" pitchFamily="34" charset="0"/>
              </a:rPr>
              <a:t>вышестоящим структурным </a:t>
            </a:r>
            <a:r>
              <a:rPr lang="ru-RU" sz="1800" spc="-48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spc="-10" dirty="0">
                <a:latin typeface="Arial" panose="020B0604020202020204" pitchFamily="34" charset="0"/>
                <a:cs typeface="Arial" panose="020B0604020202020204" pitchFamily="34" charset="0"/>
              </a:rPr>
              <a:t>подразделением </a:t>
            </a:r>
            <a:r>
              <a:rPr lang="ru-RU" sz="1800" spc="-5" dirty="0">
                <a:latin typeface="Arial" panose="020B0604020202020204" pitchFamily="34" charset="0"/>
                <a:cs typeface="Arial" panose="020B0604020202020204" pitchFamily="34" charset="0"/>
              </a:rPr>
              <a:t>ПМПК</a:t>
            </a:r>
            <a:r>
              <a:rPr lang="ru-RU" sz="18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spc="-30" dirty="0">
                <a:latin typeface="Arial" panose="020B0604020202020204" pitchFamily="34" charset="0"/>
                <a:cs typeface="Arial" panose="020B0604020202020204" pitchFamily="34" charset="0"/>
              </a:rPr>
              <a:t>Тюменского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spc="-1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муниципального</a:t>
            </a:r>
            <a:r>
              <a:rPr lang="ru-RU" sz="18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spc="-5" dirty="0">
                <a:latin typeface="Arial" panose="020B0604020202020204" pitchFamily="34" charset="0"/>
                <a:cs typeface="Arial" panose="020B0604020202020204" pitchFamily="34" charset="0"/>
              </a:rPr>
              <a:t>района.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7F4ED9-A2F4-45EB-84D7-12CF4D97E457}"/>
              </a:ext>
            </a:extLst>
          </p:cNvPr>
          <p:cNvSpPr txBox="1"/>
          <p:nvPr/>
        </p:nvSpPr>
        <p:spPr>
          <a:xfrm>
            <a:off x="476075" y="2092701"/>
            <a:ext cx="113335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295"/>
              </a:spcBef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Вся </a:t>
            </a:r>
            <a:r>
              <a:rPr lang="ru-RU" sz="1800" b="1" spc="-5" dirty="0">
                <a:latin typeface="Arial" panose="020B0604020202020204" pitchFamily="34" charset="0"/>
                <a:cs typeface="Arial" panose="020B0604020202020204" pitchFamily="34" charset="0"/>
              </a:rPr>
              <a:t>работа</a:t>
            </a:r>
            <a:r>
              <a:rPr lang="ru-RU" sz="1800" b="1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800" b="1" spc="-5" dirty="0">
                <a:latin typeface="Arial" panose="020B0604020202020204" pitchFamily="34" charset="0"/>
                <a:cs typeface="Arial" panose="020B0604020202020204" pitchFamily="34" charset="0"/>
              </a:rPr>
              <a:t>детьми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ОВЗ</a:t>
            </a:r>
            <a:r>
              <a:rPr lang="ru-RU"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800" b="1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spc="-5" dirty="0">
                <a:latin typeface="Arial" panose="020B0604020202020204" pitchFamily="34" charset="0"/>
                <a:cs typeface="Arial" panose="020B0604020202020204" pitchFamily="34" charset="0"/>
              </a:rPr>
              <a:t>детьми</a:t>
            </a:r>
            <a:r>
              <a:rPr lang="ru-RU" sz="1800" b="1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инвалидами</a:t>
            </a:r>
            <a:r>
              <a:rPr lang="ru-RU" sz="1800" b="1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строится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7685" marR="520065" algn="ctr">
              <a:lnSpc>
                <a:spcPct val="100000"/>
              </a:lnSpc>
            </a:pPr>
            <a:r>
              <a:rPr lang="ru-RU" sz="1800" b="1" spc="-5" dirty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адаптированным основным образовательным </a:t>
            </a:r>
            <a:r>
              <a:rPr lang="ru-RU" sz="1800" b="1" spc="-5" dirty="0">
                <a:latin typeface="Arial" panose="020B0604020202020204" pitchFamily="34" charset="0"/>
                <a:cs typeface="Arial" panose="020B0604020202020204" pitchFamily="34" charset="0"/>
              </a:rPr>
              <a:t>программам </a:t>
            </a:r>
            <a:r>
              <a:rPr lang="ru-RU" sz="1800" b="1" spc="-48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разной</a:t>
            </a:r>
            <a:r>
              <a:rPr lang="ru-RU" sz="1800" b="1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направленности: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0E8E18-2060-4EA7-AD54-260C7E40FCC3}"/>
              </a:ext>
            </a:extLst>
          </p:cNvPr>
          <p:cNvSpPr txBox="1"/>
          <p:nvPr/>
        </p:nvSpPr>
        <p:spPr>
          <a:xfrm>
            <a:off x="870358" y="4315784"/>
            <a:ext cx="61533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https://bog42.obraz-tmr.ru/dlya-vstavki-cherez-knopku-dokumenty/389-adaptirovannaya-osnovnaya-obrazovatelnaya-programma-doshkolnogo-obrazovaniya-dlya-detej-s-tyazhelymi-narusheniyami-rechi/file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E4FEA7-B397-43EC-B44D-D2FC26568DDD}"/>
              </a:ext>
            </a:extLst>
          </p:cNvPr>
          <p:cNvSpPr txBox="1"/>
          <p:nvPr/>
        </p:nvSpPr>
        <p:spPr>
          <a:xfrm>
            <a:off x="476075" y="3353333"/>
            <a:ext cx="5110993" cy="1128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19734" marR="411480" indent="1586230">
              <a:lnSpc>
                <a:spcPct val="100000"/>
              </a:lnSpc>
              <a:spcBef>
                <a:spcPts val="1630"/>
              </a:spcBef>
            </a:pPr>
            <a:r>
              <a:rPr lang="ru-RU" sz="1800" b="1" spc="-5" dirty="0">
                <a:latin typeface="Arial" panose="020B0604020202020204" pitchFamily="34" charset="0"/>
                <a:cs typeface="Arial" panose="020B0604020202020204" pitchFamily="34" charset="0"/>
              </a:rPr>
              <a:t>Ссылка на </a:t>
            </a:r>
            <a:r>
              <a:rPr lang="ru-RU"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адаптированные</a:t>
            </a:r>
            <a:r>
              <a:rPr lang="ru-RU" sz="1800" b="1"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spc="-5" dirty="0">
                <a:latin typeface="Arial" panose="020B0604020202020204" pitchFamily="34" charset="0"/>
                <a:cs typeface="Arial" panose="020B0604020202020204" pitchFamily="34" charset="0"/>
              </a:rPr>
              <a:t>программы:</a:t>
            </a:r>
          </a:p>
          <a:p>
            <a:pPr marL="419734" marR="411480" indent="1586230">
              <a:lnSpc>
                <a:spcPct val="100000"/>
              </a:lnSpc>
              <a:spcBef>
                <a:spcPts val="1630"/>
              </a:spcBef>
            </a:pPr>
            <a:endParaRPr lang="ru-RU" sz="1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52073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C06D8CC-E007-457A-8623-47439E4978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8ADBE5-CA13-4CC2-B300-CAA3D3ACFB44}"/>
              </a:ext>
            </a:extLst>
          </p:cNvPr>
          <p:cNvSpPr/>
          <p:nvPr/>
        </p:nvSpPr>
        <p:spPr>
          <a:xfrm>
            <a:off x="2365695" y="587229"/>
            <a:ext cx="7105476" cy="12919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A1B18C-20F4-4BF8-90C8-6B4D0E07291D}"/>
              </a:ext>
            </a:extLst>
          </p:cNvPr>
          <p:cNvSpPr txBox="1"/>
          <p:nvPr/>
        </p:nvSpPr>
        <p:spPr>
          <a:xfrm>
            <a:off x="3691155" y="939567"/>
            <a:ext cx="6241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Оценка индивидуального развития ребенка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25C0441C-3B0F-46E9-98C9-4D78C9BCDBA6}"/>
              </a:ext>
            </a:extLst>
          </p:cNvPr>
          <p:cNvSpPr/>
          <p:nvPr/>
        </p:nvSpPr>
        <p:spPr>
          <a:xfrm>
            <a:off x="482532" y="2003593"/>
            <a:ext cx="3552573" cy="236497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E7C3AD-F18F-42F0-AE6B-2C25345FAED7}"/>
              </a:ext>
            </a:extLst>
          </p:cNvPr>
          <p:cNvSpPr txBox="1"/>
          <p:nvPr/>
        </p:nvSpPr>
        <p:spPr>
          <a:xfrm>
            <a:off x="662730" y="2662186"/>
            <a:ext cx="3254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Проводится 2 раза в год: вводная (начало учебного года), итоговая (конец учебного года)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19702117-5822-4F93-9BB0-4CF5361C384B}"/>
              </a:ext>
            </a:extLst>
          </p:cNvPr>
          <p:cNvSpPr/>
          <p:nvPr/>
        </p:nvSpPr>
        <p:spPr>
          <a:xfrm>
            <a:off x="4526726" y="2003593"/>
            <a:ext cx="3392481" cy="221089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BB6803-C9E2-4808-AF90-CF2DBFBFB38D}"/>
              </a:ext>
            </a:extLst>
          </p:cNvPr>
          <p:cNvSpPr txBox="1"/>
          <p:nvPr/>
        </p:nvSpPr>
        <p:spPr>
          <a:xfrm>
            <a:off x="4616474" y="2324211"/>
            <a:ext cx="3212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форме наблюдения, выполнения заданий, упражнений, анализа детских работ. Полученные данные обрабатываются и сравниваются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478B6C6-7953-43C7-AECB-FD9D7EA3C33F}"/>
              </a:ext>
            </a:extLst>
          </p:cNvPr>
          <p:cNvSpPr/>
          <p:nvPr/>
        </p:nvSpPr>
        <p:spPr>
          <a:xfrm>
            <a:off x="8830276" y="2231472"/>
            <a:ext cx="2973033" cy="17379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CC8FE7-74A9-4325-BA4D-460A10E42468}"/>
              </a:ext>
            </a:extLst>
          </p:cNvPr>
          <p:cNvSpPr txBox="1"/>
          <p:nvPr/>
        </p:nvSpPr>
        <p:spPr>
          <a:xfrm>
            <a:off x="8982787" y="2493581"/>
            <a:ext cx="26680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Результаты педагогической диагностики (мониторинга) используются для индивидуализации образования, оптимизации работы с детьми</a:t>
            </a:r>
          </a:p>
        </p:txBody>
      </p:sp>
    </p:spTree>
    <p:extLst>
      <p:ext uri="{BB962C8B-B14F-4D97-AF65-F5344CB8AC3E}">
        <p14:creationId xmlns:p14="http://schemas.microsoft.com/office/powerpoint/2010/main" val="3066065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5F0B6F-37CA-43F3-AFD5-4EF5E1415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0C2270-8063-48D7-8719-A01343812F19}"/>
              </a:ext>
            </a:extLst>
          </p:cNvPr>
          <p:cNvSpPr txBox="1"/>
          <p:nvPr/>
        </p:nvSpPr>
        <p:spPr>
          <a:xfrm>
            <a:off x="3967993" y="318782"/>
            <a:ext cx="4504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Основная образовательная программа</a:t>
            </a:r>
          </a:p>
          <a:p>
            <a:pPr algn="ctr"/>
            <a:r>
              <a:rPr lang="ru-RU" b="1" dirty="0"/>
              <a:t>СП ДО МАОУ Боганиднской СОШ № 42</a:t>
            </a:r>
          </a:p>
          <a:p>
            <a:pPr algn="ctr"/>
            <a:r>
              <a:rPr lang="ru-RU" dirty="0"/>
              <a:t>разработана в соответствии: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41440C-9613-4F45-AE71-AC3DBD9F295D}"/>
              </a:ext>
            </a:extLst>
          </p:cNvPr>
          <p:cNvSpPr txBox="1"/>
          <p:nvPr/>
        </p:nvSpPr>
        <p:spPr>
          <a:xfrm>
            <a:off x="1224793" y="1242112"/>
            <a:ext cx="1075468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Конвенция о правах ребенка. Принята резолюцией 44/25 Генеральной Ассамблеи от 20 ноября 1989 года. ─ ООН 1990. 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Федеральный закон от 29 декабря 2012 г. № 273-ФЗ «Об образовании в Российской Федерации». 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Федеральный закон 24 июля 1998 г. № 124-ФЗ «Об основных гарантиях прав ребенка в Российской Федерации».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Распоряжение Правительства Российской Федерации от 4 сентября 2014 г. № 1726 «О Концепции дополнительного образования детей». 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Распоряжение Правительства Российской Федерации от 29 мая 2015 г. № 996-р «О стратегии развития воспитания до 2025 года». 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Приказ Министерства образования и науки Российской Федерации от 17 октября 2013 г. № 1155 «Об утверждении федерального государственного образовательного стандарта дошкольного образования». 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Порядок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образования, утвержден приказом </a:t>
            </a:r>
            <a:r>
              <a:rPr lang="ru-RU" sz="1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Минпросвещения</a:t>
            </a:r>
            <a:r>
              <a:rPr lang="ru-RU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России от 31 июля 2020 г. № 373. 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СанПиН 1.2.3685-21 «Гигиенические нормативы и требования к обеспечению безопасности и (или) безвредности для человека факторов среды обитания», утв. постановлением Главного государственного санитарного врача России от 28 января 2021 г. № 2. 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СП 2.4.3648-20 «Санитарно-эпидемиологические требования к организациям воспитания и обучения, отдыха и оздоровления детей и молодежи», утв. постановлением Главного государственного санитарного врача России от 28 сентября 2020 г. № 28. 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Приказ Минздравсоцразвития России от 26 августа 2010 г. № 761н «Об утверждении Единого квалификационного справочника должностей руководителей, специалистов и служащих, раздел «Квалификационные характеристики должностей работников образования».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Устав МАОУ Богандинской СОШ № 42</a:t>
            </a:r>
          </a:p>
        </p:txBody>
      </p:sp>
    </p:spTree>
    <p:extLst>
      <p:ext uri="{BB962C8B-B14F-4D97-AF65-F5344CB8AC3E}">
        <p14:creationId xmlns:p14="http://schemas.microsoft.com/office/powerpoint/2010/main" val="1296070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A0C2E56-28D4-455F-817B-525D345F0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0D1C571-CA24-4C07-8953-9AD947F935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538154"/>
              </p:ext>
            </p:extLst>
          </p:nvPr>
        </p:nvGraphicFramePr>
        <p:xfrm>
          <a:off x="759903" y="1126222"/>
          <a:ext cx="10892406" cy="426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58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9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4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600">
                <a:tc gridSpan="3">
                  <a:txBody>
                    <a:bodyPr/>
                    <a:lstStyle/>
                    <a:p>
                      <a:pPr marL="2309495" marR="618490" indent="-1683385">
                        <a:lnSpc>
                          <a:spcPts val="240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детском </a:t>
                      </a: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саду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создана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материально-техническая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база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2000" b="1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воспитания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развития</a:t>
                      </a:r>
                      <a:r>
                        <a:rPr sz="20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детей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0">
                <a:tc>
                  <a:txBody>
                    <a:bodyPr/>
                    <a:lstStyle/>
                    <a:p>
                      <a:pPr marL="90170" marR="83820" lvl="0" indent="0" algn="ctr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2000" spc="-20" dirty="0" err="1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Групповые</a:t>
                      </a:r>
                      <a:r>
                        <a:rPr sz="2000" spc="-2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 err="1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помещения</a:t>
                      </a:r>
                      <a:r>
                        <a:rPr lang="ru-RU" sz="2000" spc="-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000" spc="-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spc="-4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музыкальный зал, кабинет дополнительного образования оснащены</a:t>
                      </a:r>
                      <a:r>
                        <a:rPr lang="ru-RU" sz="2000" spc="-40" baseline="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kumimoji="0" lang="ru-RU" sz="2000" b="0" i="0" u="none" strike="noStrike" kern="1200" cap="none" spc="-20" normalizeH="0" baseline="0" noProof="0" dirty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необходимой</a:t>
                      </a:r>
                      <a:r>
                        <a:rPr kumimoji="0" lang="ru-RU" sz="2000" b="0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 </a:t>
                      </a:r>
                      <a:r>
                        <a:rPr kumimoji="0" lang="ru-RU" sz="2000" b="0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мебелью, оборудованием, материалами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  <a:p>
                      <a:pPr marL="63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для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  <a:p>
                      <a:pPr marL="274320" marR="26416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жизн</a:t>
                      </a:r>
                      <a:r>
                        <a:rPr kumimoji="0" lang="ru-RU" sz="2000" b="0" i="0" u="none" strike="noStrike" kern="1200" cap="none" spc="-30" normalizeH="0" baseline="0" noProof="0" dirty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е</a:t>
                      </a: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де</a:t>
                      </a:r>
                      <a:r>
                        <a:rPr kumimoji="0" lang="ru-RU" sz="2000" b="0" i="0" u="none" strike="noStrike" kern="1200" cap="none" spc="5" normalizeH="0" baseline="0" noProof="0" dirty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я</a:t>
                      </a: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тельн</a:t>
                      </a:r>
                      <a:r>
                        <a:rPr kumimoji="0" lang="ru-RU" sz="2000" b="0" i="0" u="none" strike="noStrike" kern="1200" cap="none" spc="50" normalizeH="0" baseline="0" noProof="0" dirty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о</a:t>
                      </a: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сти  </a:t>
                      </a:r>
                      <a:r>
                        <a:rPr kumimoji="0" lang="ru-RU" sz="2000" b="0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воспитанников</a:t>
                      </a: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 в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-15" normalizeH="0" baseline="0" noProof="0" dirty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детском</a:t>
                      </a:r>
                      <a:r>
                        <a:rPr kumimoji="0" lang="ru-RU" sz="2000" b="0" i="0" u="none" strike="noStrike" kern="1200" cap="none" spc="-65" normalizeH="0" baseline="0" noProof="0" dirty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 </a:t>
                      </a:r>
                      <a:r>
                        <a:rPr kumimoji="0" lang="ru-RU" sz="2000" b="0" i="0" u="none" strike="noStrike" kern="1200" cap="none" spc="-40" normalizeH="0" baseline="0" noProof="0" dirty="0">
                          <a:ln>
                            <a:noFill/>
                          </a:ln>
                          <a:solidFill>
                            <a:srgbClr val="000009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саду.</a:t>
                      </a:r>
                    </a:p>
                    <a:p>
                      <a:pPr marL="90170" marR="83820" algn="ctr">
                        <a:lnSpc>
                          <a:spcPts val="2400"/>
                        </a:lnSpc>
                        <a:spcBef>
                          <a:spcPts val="15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1280" marR="71755" algn="ctr">
                        <a:lnSpc>
                          <a:spcPts val="2400"/>
                        </a:lnSpc>
                        <a:spcBef>
                          <a:spcPts val="15"/>
                        </a:spcBef>
                      </a:pPr>
                      <a:r>
                        <a:rPr sz="2000" i="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000" i="0" spc="-4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i="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организации</a:t>
                      </a:r>
                      <a:r>
                        <a:rPr sz="2000" i="0" spc="-7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i="0" spc="-1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созданы </a:t>
                      </a:r>
                      <a:r>
                        <a:rPr sz="2000" i="0" spc="-484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i="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условия для </a:t>
                      </a:r>
                      <a:r>
                        <a:rPr sz="2000" i="0" spc="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i="0" spc="-1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информатизации</a:t>
                      </a:r>
                      <a:endParaRPr sz="2000" i="0" dirty="0">
                        <a:latin typeface="Times New Roman"/>
                        <a:cs typeface="Times New Roman"/>
                      </a:endParaRPr>
                    </a:p>
                    <a:p>
                      <a:pPr marL="351155" marR="342900" algn="ctr">
                        <a:lnSpc>
                          <a:spcPts val="2400"/>
                        </a:lnSpc>
                      </a:pPr>
                      <a:r>
                        <a:rPr sz="2000" i="0" spc="-2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000" i="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бр</a:t>
                      </a:r>
                      <a:r>
                        <a:rPr sz="2000" i="0" spc="1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2000" i="0" spc="-4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2000" i="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000" i="0" spc="-1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000" i="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ат</a:t>
                      </a:r>
                      <a:r>
                        <a:rPr sz="2000" i="0" spc="-5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i="0" spc="-1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2000" i="0" spc="-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ьного  процесса.</a:t>
                      </a:r>
                      <a:endParaRPr sz="2000" i="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320"/>
                        </a:lnSpc>
                      </a:pPr>
                      <a:r>
                        <a:rPr sz="200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2000" spc="44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педагогов</a:t>
                      </a:r>
                      <a:r>
                        <a:rPr sz="2000" spc="-2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231775" marR="223520" indent="-2540" algn="ctr">
                        <a:lnSpc>
                          <a:spcPct val="100000"/>
                        </a:lnSpc>
                      </a:pPr>
                      <a:r>
                        <a:rPr sz="2000" spc="-5" dirty="0" err="1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наличи</a:t>
                      </a:r>
                      <a:r>
                        <a:rPr lang="ru-RU" sz="2000" spc="-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spc="-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spc="-2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компьютер</a:t>
                      </a:r>
                      <a:r>
                        <a:rPr sz="2000" spc="-2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2000" spc="-1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spc="-1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ноутбук, принтер, </a:t>
                      </a:r>
                      <a:r>
                        <a:rPr sz="2000" dirty="0" err="1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име</a:t>
                      </a:r>
                      <a:r>
                        <a:rPr lang="ru-RU" sz="200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ю</a:t>
                      </a:r>
                      <a:r>
                        <a:rPr sz="2000" dirty="0" err="1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тся</a:t>
                      </a:r>
                      <a:r>
                        <a:rPr lang="ru-RU" sz="200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в каждой группе телевизор,</a:t>
                      </a:r>
                      <a:r>
                        <a:rPr sz="2000" spc="-6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 err="1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переносн</a:t>
                      </a:r>
                      <a:r>
                        <a:rPr lang="ru-RU" sz="200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ой</a:t>
                      </a:r>
                      <a:r>
                        <a:rPr sz="200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484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 err="1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мультимедийны</a:t>
                      </a:r>
                      <a:r>
                        <a:rPr lang="ru-RU" sz="2000" spc="-1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2000" spc="-1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 err="1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проектор</a:t>
                      </a:r>
                      <a:r>
                        <a:rPr lang="ru-RU" sz="2000" spc="-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-5" dirty="0">
                          <a:solidFill>
                            <a:srgbClr val="000009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00075" marR="226060" indent="-365760" algn="ctr">
                        <a:lnSpc>
                          <a:spcPts val="2400"/>
                        </a:lnSpc>
                        <a:spcBef>
                          <a:spcPts val="15"/>
                        </a:spcBef>
                      </a:pPr>
                      <a:r>
                        <a:rPr sz="2000" spc="-5" dirty="0" err="1">
                          <a:latin typeface="Times New Roman"/>
                          <a:cs typeface="Times New Roman"/>
                        </a:rPr>
                        <a:t>Развивающ</a:t>
                      </a:r>
                      <a:r>
                        <a:rPr lang="ru-RU" sz="2000" spc="-5" dirty="0" err="1">
                          <a:latin typeface="Times New Roman"/>
                          <a:cs typeface="Times New Roman"/>
                        </a:rPr>
                        <a:t>ая</a:t>
                      </a:r>
                      <a:r>
                        <a:rPr lang="ru-RU" sz="2000" spc="-5" baseline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spc="-5" dirty="0">
                          <a:latin typeface="Times New Roman"/>
                          <a:cs typeface="Times New Roman"/>
                        </a:rPr>
                        <a:t>предметно-пространственная</a:t>
                      </a:r>
                      <a:r>
                        <a:rPr sz="2000" spc="4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среда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 err="1">
                          <a:latin typeface="Times New Roman"/>
                          <a:cs typeface="Times New Roman"/>
                        </a:rPr>
                        <a:t>детского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 err="1">
                          <a:latin typeface="Times New Roman"/>
                          <a:cs typeface="Times New Roman"/>
                        </a:rPr>
                        <a:t>сада</a:t>
                      </a:r>
                      <a:r>
                        <a:rPr lang="ru-RU" sz="2000" spc="5" dirty="0"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spc="10" dirty="0">
                          <a:latin typeface="Times New Roman"/>
                          <a:cs typeface="Times New Roman"/>
                        </a:rPr>
                        <a:t>содержательно-</a:t>
                      </a:r>
                      <a:r>
                        <a:rPr sz="2000" spc="-5" dirty="0" err="1">
                          <a:latin typeface="Times New Roman"/>
                          <a:cs typeface="Times New Roman"/>
                        </a:rPr>
                        <a:t>насыщенная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,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296545" marR="288925" algn="ctr">
                        <a:lnSpc>
                          <a:spcPts val="2400"/>
                        </a:lnSpc>
                      </a:pPr>
                      <a:r>
                        <a:rPr sz="2000" spc="2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ран</a:t>
                      </a:r>
                      <a:r>
                        <a:rPr sz="2000" spc="2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фо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ми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ая 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(видоизменяемая),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320"/>
                        </a:lnSpc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многофункциональная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2000" spc="-5" dirty="0" err="1">
                          <a:latin typeface="Times New Roman"/>
                          <a:cs typeface="Times New Roman"/>
                        </a:rPr>
                        <a:t>полифункциональная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0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разнообразная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(вариативная),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73025" marR="525145" indent="88265" algn="ctr">
                        <a:lnSpc>
                          <a:spcPct val="1150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доступная,</a:t>
                      </a:r>
                      <a:r>
                        <a:rPr lang="ru-RU" sz="2000" spc="5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безопасная.</a:t>
                      </a:r>
                      <a:r>
                        <a:rPr lang="ru-RU" sz="2000" spc="5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562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5D0B00D-AA2F-4300-90D5-08D5387089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93" y="-1424"/>
            <a:ext cx="12192000" cy="6858000"/>
          </a:xfrm>
          <a:prstGeom prst="rect">
            <a:avLst/>
          </a:prstGeom>
        </p:spPr>
      </p:pic>
      <p:sp>
        <p:nvSpPr>
          <p:cNvPr id="4" name="Прямоугольник: скругленные противолежащие углы 3">
            <a:extLst>
              <a:ext uri="{FF2B5EF4-FFF2-40B4-BE49-F238E27FC236}">
                <a16:creationId xmlns:a16="http://schemas.microsoft.com/office/drawing/2014/main" id="{93BA1641-ED78-4E22-A862-FDE4D8FEB9E8}"/>
              </a:ext>
            </a:extLst>
          </p:cNvPr>
          <p:cNvSpPr/>
          <p:nvPr/>
        </p:nvSpPr>
        <p:spPr>
          <a:xfrm>
            <a:off x="822121" y="570452"/>
            <a:ext cx="10547758" cy="1619076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270DB0-726A-4FC2-9A0E-F5B2604B573A}"/>
              </a:ext>
            </a:extLst>
          </p:cNvPr>
          <p:cNvSpPr txBox="1"/>
          <p:nvPr/>
        </p:nvSpPr>
        <p:spPr>
          <a:xfrm>
            <a:off x="1208015" y="813732"/>
            <a:ext cx="9940954" cy="1502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10335" marR="5080" lvl="0" indent="-1398270" algn="ctr">
              <a:spcBef>
                <a:spcPts val="100"/>
              </a:spcBef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Основная общеобразовательная программа СП ДО МАОУ Богандинской СОШ № 42</a:t>
            </a:r>
          </a:p>
          <a:p>
            <a:pPr marL="1410335" marR="5080" lvl="0" indent="-1398270" algn="ctr">
              <a:spcBef>
                <a:spcPts val="100"/>
              </a:spcBef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разработана на основе примерной общеобразовательной</a:t>
            </a:r>
          </a:p>
          <a:p>
            <a:pPr marL="1410335" marR="5080" lvl="0" indent="-1398270" algn="ctr">
              <a:spcBef>
                <a:spcPts val="100"/>
              </a:spcBef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программы дошкольного образования «От рождения до школы» </a:t>
            </a:r>
          </a:p>
          <a:p>
            <a:pPr marL="1410335" marR="5080" lvl="0" indent="-1398270" algn="ctr">
              <a:spcBef>
                <a:spcPts val="100"/>
              </a:spcBef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под редакцией Н.Е.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Вераксы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Т.С. Комаровой, М.А. Васильевой. 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6" name="Прямоугольник: скругленные противолежащие углы 5">
            <a:extLst>
              <a:ext uri="{FF2B5EF4-FFF2-40B4-BE49-F238E27FC236}">
                <a16:creationId xmlns:a16="http://schemas.microsoft.com/office/drawing/2014/main" id="{72324522-49A3-404D-876A-12A1A453EB18}"/>
              </a:ext>
            </a:extLst>
          </p:cNvPr>
          <p:cNvSpPr/>
          <p:nvPr/>
        </p:nvSpPr>
        <p:spPr>
          <a:xfrm>
            <a:off x="822121" y="2676088"/>
            <a:ext cx="10547758" cy="1502976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DC5882-F2C3-4CC1-BA8C-254DE9E0D30F}"/>
              </a:ext>
            </a:extLst>
          </p:cNvPr>
          <p:cNvSpPr txBox="1"/>
          <p:nvPr/>
        </p:nvSpPr>
        <p:spPr>
          <a:xfrm>
            <a:off x="822121" y="2790332"/>
            <a:ext cx="105477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" algn="ctr">
              <a:lnSpc>
                <a:spcPct val="100000"/>
              </a:lnSpc>
              <a:tabLst>
                <a:tab pos="4932680" algn="l"/>
              </a:tabLs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Содержание программы рассчитано для детей раннего дошкольного возраста (на этапе перехода к дошкольному возрасту) и для старшего дошкольного возраста (на этапе завершения дошкольного образования), учитывая</a:t>
            </a:r>
            <a:r>
              <a:rPr lang="ru-RU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</a:t>
            </a:r>
            <a:r>
              <a:rPr lang="ru-RU"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освоения  </a:t>
            </a:r>
            <a:r>
              <a:rPr lang="ru-RU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ребенком 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программы</a:t>
            </a:r>
            <a:r>
              <a:rPr lang="ru-RU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разных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40" algn="ctr">
              <a:lnSpc>
                <a:spcPct val="100000"/>
              </a:lnSpc>
            </a:pP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этапах</a:t>
            </a:r>
            <a:r>
              <a:rPr lang="ru-RU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ее</a:t>
            </a:r>
            <a:r>
              <a:rPr lang="ru-RU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latin typeface="Arial" panose="020B0604020202020204" pitchFamily="34" charset="0"/>
                <a:cs typeface="Arial" panose="020B0604020202020204" pitchFamily="34" charset="0"/>
              </a:rPr>
              <a:t>реализации.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8" name="Прямоугольник: скругленные противолежащие углы 7">
            <a:extLst>
              <a:ext uri="{FF2B5EF4-FFF2-40B4-BE49-F238E27FC236}">
                <a16:creationId xmlns:a16="http://schemas.microsoft.com/office/drawing/2014/main" id="{DC8AAC19-4DED-4207-860D-3D3A3FEABA77}"/>
              </a:ext>
            </a:extLst>
          </p:cNvPr>
          <p:cNvSpPr/>
          <p:nvPr/>
        </p:nvSpPr>
        <p:spPr>
          <a:xfrm>
            <a:off x="822121" y="4735585"/>
            <a:ext cx="10547758" cy="1551963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0" u="none" strike="noStrike" spc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Цель Программы: позитивная</a:t>
            </a:r>
            <a:r>
              <a:rPr lang="ru-RU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социализация и всестороннее развитие ребенка раннего или дошкольного возраста в адекватных его возрасту детских видах деятельности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8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2C587E-3F13-4278-A33C-5017E4971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1CD029-3D67-47A3-9FF2-87C209D57719}"/>
              </a:ext>
            </a:extLst>
          </p:cNvPr>
          <p:cNvSpPr txBox="1"/>
          <p:nvPr/>
        </p:nvSpPr>
        <p:spPr>
          <a:xfrm>
            <a:off x="796954" y="578840"/>
            <a:ext cx="10721130" cy="4396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ts val="1370"/>
              </a:lnSpc>
              <a:spcAft>
                <a:spcPts val="0"/>
              </a:spcAft>
            </a:pPr>
            <a:r>
              <a:rPr lang="ru-RU" sz="14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Задачи Программы:</a:t>
            </a:r>
          </a:p>
          <a:p>
            <a:pPr marL="342900" lvl="0" indent="-342900" algn="just">
              <a:lnSpc>
                <a:spcPts val="1465"/>
              </a:lnSpc>
              <a:spcAft>
                <a:spcPts val="0"/>
              </a:spcAft>
              <a:buClr>
                <a:srgbClr val="000000"/>
              </a:buClr>
              <a:buSzPts val="1150"/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u="none" strike="noStrike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marL="342900" lvl="0" indent="-342900" algn="just">
              <a:lnSpc>
                <a:spcPts val="1465"/>
              </a:lnSpc>
              <a:spcAft>
                <a:spcPts val="0"/>
              </a:spcAft>
              <a:buClr>
                <a:srgbClr val="000000"/>
              </a:buClr>
              <a:buSzPts val="1150"/>
              <a:buFont typeface="+mj-lt"/>
              <a:buAutoNum type="arabicPeriod"/>
            </a:pPr>
            <a:r>
              <a:rPr lang="ru-RU" sz="1400" u="none" strike="noStrike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Обеспечение равных возможностей для полноценного развития каждого ребёнка в период дошкольного детства независимо от места проживания, пола, нации, языка, </a:t>
            </a:r>
            <a:r>
              <a:rPr lang="ru-RU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342900" lvl="0" indent="-342900" algn="just">
              <a:lnSpc>
                <a:spcPts val="1465"/>
              </a:lnSpc>
              <a:spcAft>
                <a:spcPts val="0"/>
              </a:spcAft>
              <a:buClr>
                <a:srgbClr val="000000"/>
              </a:buClr>
              <a:buSzPts val="1150"/>
              <a:buFont typeface="+mj-lt"/>
              <a:buAutoNum type="arabicPeriod"/>
            </a:pPr>
            <a:r>
              <a:rPr lang="ru-RU" sz="1400" u="none" strike="noStrike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Обеспечение преемственности целей, задач и содержания образования, реализуемых в рамках образовательных программ различных уровней;</a:t>
            </a:r>
          </a:p>
          <a:p>
            <a:pPr marL="342900" lvl="0" indent="-342900" algn="just">
              <a:lnSpc>
                <a:spcPts val="1465"/>
              </a:lnSpc>
              <a:spcAft>
                <a:spcPts val="0"/>
              </a:spcAft>
              <a:buClr>
                <a:srgbClr val="000000"/>
              </a:buClr>
              <a:buSzPts val="1150"/>
              <a:buFont typeface="+mj-lt"/>
              <a:buAutoNum type="arabicPeriod"/>
            </a:pPr>
            <a:r>
              <a:rPr lang="ru-RU" sz="1400" u="none" strike="noStrike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marL="342900" lvl="0" indent="-342900" algn="just">
              <a:lnSpc>
                <a:spcPts val="1465"/>
              </a:lnSpc>
              <a:spcAft>
                <a:spcPts val="0"/>
              </a:spcAft>
              <a:buClr>
                <a:srgbClr val="000000"/>
              </a:buClr>
              <a:buSzPts val="1150"/>
              <a:buFont typeface="+mj-lt"/>
              <a:buAutoNum type="arabicPeriod"/>
            </a:pPr>
            <a:r>
              <a:rPr lang="ru-RU" sz="1400" u="none" strike="noStrike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marL="342900" lvl="0" indent="-342900" algn="just">
              <a:lnSpc>
                <a:spcPts val="1465"/>
              </a:lnSpc>
              <a:spcAft>
                <a:spcPts val="0"/>
              </a:spcAft>
              <a:buClr>
                <a:srgbClr val="000000"/>
              </a:buClr>
              <a:buSzPts val="1150"/>
              <a:buFont typeface="+mj-lt"/>
              <a:buAutoNum type="arabicPeriod"/>
            </a:pPr>
            <a:r>
              <a:rPr lang="ru-RU" sz="1400" u="none" strike="noStrike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Формирование 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формирование предпосылок учебной деятельности;</a:t>
            </a:r>
          </a:p>
          <a:p>
            <a:pPr marL="342900" lvl="0" indent="-342900" algn="just">
              <a:lnSpc>
                <a:spcPts val="1465"/>
              </a:lnSpc>
              <a:spcAft>
                <a:spcPts val="0"/>
              </a:spcAft>
              <a:buClr>
                <a:srgbClr val="000000"/>
              </a:buClr>
              <a:buSzPts val="1150"/>
              <a:buFont typeface="+mj-lt"/>
              <a:buAutoNum type="arabicPeriod"/>
            </a:pPr>
            <a:r>
              <a:rPr lang="ru-RU" sz="1400" u="none" strike="noStrike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Обеспечение возможности формирования Рабочих программ различной направленности с учётом образовательных потребностей, способностей и состояния здоровья детей в группах ОУ;</a:t>
            </a:r>
          </a:p>
          <a:p>
            <a:pPr marL="342900" lvl="0" indent="-342900" algn="just">
              <a:lnSpc>
                <a:spcPts val="1465"/>
              </a:lnSpc>
              <a:spcAft>
                <a:spcPts val="0"/>
              </a:spcAft>
              <a:buClr>
                <a:srgbClr val="000000"/>
              </a:buClr>
              <a:buSzPts val="1150"/>
              <a:buFont typeface="+mj-lt"/>
              <a:buAutoNum type="arabicPeriod"/>
            </a:pPr>
            <a:r>
              <a:rPr lang="ru-RU" sz="1400" u="none" strike="noStrike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Формирование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marL="342900" lvl="0" indent="-342900" algn="just">
              <a:lnSpc>
                <a:spcPts val="1465"/>
              </a:lnSpc>
              <a:spcAft>
                <a:spcPts val="0"/>
              </a:spcAft>
              <a:buClr>
                <a:srgbClr val="000000"/>
              </a:buClr>
              <a:buSzPts val="1150"/>
              <a:buFont typeface="+mj-lt"/>
              <a:buAutoNum type="arabicPeriod"/>
            </a:pPr>
            <a:r>
              <a:rPr lang="ru-RU" sz="1400" u="none" strike="noStrike" spc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Обеспечение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2814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F227A1-8A6D-4027-AAFD-B81D03585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5C9B57-0A4A-4CB6-81B7-539FED0E44BF}"/>
              </a:ext>
            </a:extLst>
          </p:cNvPr>
          <p:cNvSpPr txBox="1"/>
          <p:nvPr/>
        </p:nvSpPr>
        <p:spPr>
          <a:xfrm>
            <a:off x="2416029" y="394283"/>
            <a:ext cx="71474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Характеристика </a:t>
            </a:r>
            <a:r>
              <a:rPr lang="ru-RU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возрастных особенностей развития детей раннего и дошкольного возраста</a:t>
            </a:r>
          </a:p>
          <a:p>
            <a:pPr algn="ctr"/>
            <a:endParaRPr lang="ru-RU" sz="18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ourier New" panose="02070309020205020404" pitchFamily="49" charset="0"/>
              <a:cs typeface="Arial" panose="020B0604020202020204" pitchFamily="34" charset="0"/>
            </a:endParaRPr>
          </a:p>
          <a:p>
            <a:pPr algn="ctr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</a:rPr>
              <a:t>Группа раннего возраста (третий год жизни)</a:t>
            </a:r>
            <a:endParaRPr lang="ru-RU" sz="1800" dirty="0"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92DC85-BDCD-45EA-8236-8EDE9D92E66A}"/>
              </a:ext>
            </a:extLst>
          </p:cNvPr>
          <p:cNvSpPr txBox="1"/>
          <p:nvPr/>
        </p:nvSpPr>
        <p:spPr>
          <a:xfrm>
            <a:off x="469783" y="1946246"/>
            <a:ext cx="1141741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В раннем возрасте движения у детей несовершенные, неточные. Маловыраженные изгибы позвоночника, своды стопы, недоста­точное развитие вестибулярного аппарата, высоко расположенный центр тяжести, слабость мышц ног — всё это обусловливает частые падения ребёнка. У детей замедленная реакция, недостаточно раз­виты мышцы-разгибатели. Малыши быстро утомляются. Новые рефлекторные связи создаются легко, но непрочны. Движения де­тей схематичны, не согласованны, часто замедленны.</a:t>
            </a:r>
          </a:p>
          <a:p>
            <a:pPr indent="450000" algn="just"/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Этот возраст отличается быстрым развитием двигательной актив­ности, но контроль за адекватностью движений низкий, что часто приводит к травмам. Продолжается интенсивное развитие всех ор­ганов и физиологических систем, совершенствуются их функции. Ребёнок становится более подвижным и самостоятельным.</a:t>
            </a:r>
          </a:p>
          <a:p>
            <a:pPr indent="450000" algn="just"/>
            <a:r>
              <a:rPr lang="ru-RU" sz="1800" dirty="0"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Дети раннего возраста любознательны, они продолжают осваи­вать окружающий предметный мир, начинают осваивать мир соци­альный. В этот период начинает происходить овладение социальным пространством человеческих отношений через общение с близки­ми взрослыми, а также через предметные и игровые отношения со сверстниками. Общение со взрослыми совершенствует речь малыша, вырабатывает психические реакции, адекватные обстановке.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068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810165-4007-4A2E-A40C-C34B1DC18B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D216F84-E090-4336-A815-C8C347D28C44}"/>
              </a:ext>
            </a:extLst>
          </p:cNvPr>
          <p:cNvSpPr txBox="1"/>
          <p:nvPr/>
        </p:nvSpPr>
        <p:spPr>
          <a:xfrm>
            <a:off x="3624044" y="310393"/>
            <a:ext cx="6233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Младшая группа (четвёртый год жизни)</a:t>
            </a:r>
            <a:endParaRPr lang="ru-RU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ourier New" panose="02070309020205020404" pitchFamily="49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E21311-9BFD-4B09-B2D5-10EC506808A9}"/>
              </a:ext>
            </a:extLst>
          </p:cNvPr>
          <p:cNvSpPr txBox="1"/>
          <p:nvPr/>
        </p:nvSpPr>
        <p:spPr>
          <a:xfrm>
            <a:off x="864066" y="1028343"/>
            <a:ext cx="109056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Этот возраст является прямым продолжением раннего возраста в плане общей сензитивности. Это период овладения социальным пространством человеческих отношений через общение с близкими взрослыми, а также через игровые и реальные отношения со сверст­никами.</a:t>
            </a:r>
          </a:p>
          <a:p>
            <a:pPr indent="450000" algn="just"/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В младшем дошкольном возрасте происходит дальнейший рост и развитие детского организма, совершенствуются физиологичес­кие функции и процессы. Организм ребёнка отличается от взросло­го организма не только меньшими размерами, но и особенностями строения и деятельности. К особенностям относят: высокие </a:t>
            </a:r>
            <a:r>
              <a:rPr lang="ru-RU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энерготраты</a:t>
            </a: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, быструю утомляемость при статических нагрузках, не совер­шенные адаптационные возможности растущего организма, следо­вательно, важно дозировать физические нагрузки.</a:t>
            </a:r>
          </a:p>
          <a:p>
            <a:pPr indent="450000" algn="just"/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Условия жизни в это время стремительно расширяются: рамки семьи раздвигаются до пределов улицы, города, страны. Ребёнок открывает для себя мир человеческих отношений, разных видов де­ятельности и общественных функций. Он испытывает сильное же­лание включиться во взрослую жизнь, активно в ней участвовать, что, конечно, ему ещё недоступно. Он стремится к самостоятель­ности. Из этого противоречия рождается ролевая игра — самостоя­тельная деятельность детей, моделирующая жизнь взрослых.</a:t>
            </a:r>
          </a:p>
          <a:p>
            <a:pPr indent="450000" algn="just"/>
            <a:r>
              <a:rPr lang="ru-RU" sz="1800" dirty="0"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На четвёртом году жизни ребёнок — субъект самостоятельной деятельности и социальных отношений.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290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7011C9-CA54-41D1-9422-363D01776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333D3F6-1D9B-404F-8821-7DEAF62E48C7}"/>
              </a:ext>
            </a:extLst>
          </p:cNvPr>
          <p:cNvSpPr txBox="1"/>
          <p:nvPr/>
        </p:nvSpPr>
        <p:spPr>
          <a:xfrm>
            <a:off x="2818701" y="260059"/>
            <a:ext cx="7533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</a:rPr>
              <a:t>                       Средняя группа (пятый год жизни)</a:t>
            </a:r>
            <a:endParaRPr lang="ru-RU" sz="1800" dirty="0"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7AA5BD-5062-407C-B926-EAB53941A594}"/>
              </a:ext>
            </a:extLst>
          </p:cNvPr>
          <p:cNvSpPr txBox="1"/>
          <p:nvPr/>
        </p:nvSpPr>
        <p:spPr>
          <a:xfrm>
            <a:off x="989900" y="1140903"/>
            <a:ext cx="109727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1800" dirty="0">
                <a:effectLst/>
                <a:latin typeface="Times New Roman" panose="02020603050405020304" pitchFamily="18" charset="0"/>
                <a:ea typeface="Courier New" panose="02070309020205020404" pitchFamily="49" charset="0"/>
              </a:rPr>
              <a:t>Пятый год жизни характеризуется интенсивным ростом и разви­тием организма. Это один из периодов так называемого кризиса в морфофункциональном развитии ребёнка, наиболее благоприят­ный для качественного скачка в двигательном развитии.</a:t>
            </a:r>
          </a:p>
          <a:p>
            <a:pPr indent="450000" algn="just"/>
            <a:r>
              <a:rPr lang="ru-RU" sz="1800" dirty="0">
                <a:effectLst/>
                <a:latin typeface="Times New Roman" panose="02020603050405020304" pitchFamily="18" charset="0"/>
                <a:ea typeface="Courier New" panose="02070309020205020404" pitchFamily="49" charset="0"/>
              </a:rPr>
              <a:t>В этом возрасте связь мышления и действий сохраняется, но уже не является такой непосредственной, как раньше. Мышление протекает в форме наглядных образов, следуя за восприятием. На­пример, дети понимают, что такое план комнаты, могут рассказать, что изображено на плане — части комнаты. С помощью схематичес­кого изображения групповой комнаты дети могут найти спрятан­ную игрушку.</a:t>
            </a:r>
            <a:endParaRPr lang="ru-RU" dirty="0">
              <a:latin typeface="Times New Roman" panose="02020603050405020304" pitchFamily="18" charset="0"/>
              <a:ea typeface="Courier New" panose="02070309020205020404" pitchFamily="49" charset="0"/>
            </a:endParaRPr>
          </a:p>
          <a:p>
            <a:pPr indent="450000" algn="just"/>
            <a:r>
              <a:rPr lang="ru-RU" sz="1800" dirty="0">
                <a:effectLst/>
                <a:latin typeface="Times New Roman" panose="02020603050405020304" pitchFamily="18" charset="0"/>
                <a:ea typeface="Courier New" panose="02070309020205020404" pitchFamily="49" charset="0"/>
              </a:rPr>
              <a:t>Более широкое использование речи как средства общения сти­мулирует расширение кругозора ребёнка, открытием новых граней окружающего мира. Теперь ребёнка начинает интересовать не прос­то какое-либо явление само по себе, а причины и следствия его воз­никновения. Поэтому главным вопросом для ребёнка четырёх лет становится вопрос «почему?».</a:t>
            </a:r>
          </a:p>
          <a:p>
            <a:pPr indent="450000" algn="just"/>
            <a:r>
              <a:rPr lang="ru-RU" sz="1800" dirty="0">
                <a:effectLst/>
                <a:latin typeface="Times New Roman" panose="02020603050405020304" pitchFamily="18" charset="0"/>
                <a:ea typeface="Courier New" panose="02070309020205020404" pitchFamily="49" charset="0"/>
              </a:rPr>
              <a:t>К пяти годам внимание становится всё более устойчивым. Разви­вается устойчивость и возможность произвольного переключения. Зависимость внимания от эмоциональной насыщенности и ин­тереса к деятельности сохраняется. Важным показателем развития внимания является то, что к пяти годам в деятельности ребёнка по­является действие по правилу — первый необходимый элемент про­извольного внимания.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4142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81EF9A-8CDC-4AC3-B8A5-BFE6F89E9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0822D2-606C-4E5E-88A0-99CF4DC39B69}"/>
              </a:ext>
            </a:extLst>
          </p:cNvPr>
          <p:cNvSpPr txBox="1"/>
          <p:nvPr/>
        </p:nvSpPr>
        <p:spPr>
          <a:xfrm>
            <a:off x="3523376" y="306198"/>
            <a:ext cx="4639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8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</a:rPr>
              <a:t>Старшая группа (шестой год жизни)</a:t>
            </a:r>
            <a:endParaRPr lang="ru-RU" sz="1800"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878DD6-1A2E-4D28-A49D-CB64D549A6B8}"/>
              </a:ext>
            </a:extLst>
          </p:cNvPr>
          <p:cNvSpPr txBox="1"/>
          <p:nvPr/>
        </p:nvSpPr>
        <p:spPr>
          <a:xfrm>
            <a:off x="788565" y="1191237"/>
            <a:ext cx="1094763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В этот возрастной период происходит смена периодов выт</a:t>
            </a:r>
            <a:r>
              <a:rPr lang="ru-RU" sz="1800" b="0" i="0" u="sng" strike="noStrike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яж</a:t>
            </a: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е­ния (с набором длины тела) и округления (с накоплением массы тела) волнообразно (у мальчиков и девочек) и </a:t>
            </a:r>
            <a:r>
              <a:rPr lang="ru-RU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рассогласована</a:t>
            </a: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у де­тей разных типов конституции.</a:t>
            </a:r>
          </a:p>
          <a:p>
            <a:pPr indent="450000" algn="just"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Физиологи называют этот период «возрастом двигательной рас­точительности». В задачи педагога входит контролировать и направ­лять двигательную активность воспитанников с учётом проявляе­мой ими индивидуальности; предупреждать случаи </a:t>
            </a:r>
            <a:r>
              <a:rPr lang="ru-RU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гипердинамии</a:t>
            </a: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и активизировать тех, кто предпочитает «сидячие» игры.</a:t>
            </a:r>
          </a:p>
          <a:p>
            <a:pPr indent="450000" algn="just"/>
            <a:r>
              <a:rPr lang="ru-RU" sz="1800" dirty="0"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К пяти годам уже возможно оценить характер ребёнка, его ин­дивидуальность, способность к творчеству. Он ориентируется во многих бытовых вещах, ситуациях и даже сложных межличност­ных отношениях. Этот возраст — пик развития фантазии и вымыс­ла. На шестом году жизни ребёнок — субъект общественной де­ятельности.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509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6D325F-B3A5-4632-9151-EF06095CE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3B6CB2-CE6A-4432-92BF-5BCA35D2C500}"/>
              </a:ext>
            </a:extLst>
          </p:cNvPr>
          <p:cNvSpPr txBox="1"/>
          <p:nvPr/>
        </p:nvSpPr>
        <p:spPr>
          <a:xfrm>
            <a:off x="3020037" y="444616"/>
            <a:ext cx="6560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Подготовительная к школе группа (седьмой год жизни)</a:t>
            </a:r>
            <a:endParaRPr lang="ru-RU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ourier New" panose="02070309020205020404" pitchFamily="49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50ABD1-10F2-4F24-A745-B8F0DABB2D37}"/>
              </a:ext>
            </a:extLst>
          </p:cNvPr>
          <p:cNvSpPr txBox="1"/>
          <p:nvPr/>
        </p:nvSpPr>
        <p:spPr>
          <a:xfrm>
            <a:off x="520117" y="1308683"/>
            <a:ext cx="1129997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Седьмой год жизни — продолжение очень важного целостного периода в развитии детей, который начинается в пять лет и завер­шается к семи годам. Хорошо развита двигательная сфера. Продол­жаются процессы окостенения, но изгибы позвоночника ещё неус­тойчивы. Идёт развитие крупной и особенно мелкой мускулатуры. Интенсивно развивается координация мышц кисти. Общее физи­ческое развитие тесно связано с развитием тонкой моторики ребён­ка. Тренировка пальцев рук является средством повышения интел­лекта ребёнка, развития речи и подготовки к письму.</a:t>
            </a:r>
          </a:p>
          <a:p>
            <a:pPr indent="450000" algn="just"/>
            <a:r>
              <a:rPr lang="ru-RU" sz="1800" dirty="0"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К этому возрасту у ребёнка сформирована достаточно высокая компетентность в различных видах деятельности и в сфере отноше­ний. Он способен принимать собственные решения на основе име­ющихся знаний, умений и навыков. У ребёнка развито устойчивое положительное отношение к себе, уверенность в своих силах. Он в состоянии проявить эмоциональность и самостоятельность в решении социальных и бытовых задач. </a:t>
            </a:r>
          </a:p>
          <a:p>
            <a:pPr indent="450000" algn="just"/>
            <a:r>
              <a:rPr lang="ru-RU" sz="1800" dirty="0"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У ребёнка развито устойчивое положительное отношение к себе, уверенность в своих силах. Он в состоянии проявить эмоциональ­ность и самостоятельность в решении социальных и бытовых задач.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5584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3589</Words>
  <Application>Microsoft Office PowerPoint</Application>
  <PresentationFormat>Широкоэкранный</PresentationFormat>
  <Paragraphs>169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Courier New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10</cp:revision>
  <dcterms:created xsi:type="dcterms:W3CDTF">2021-09-06T10:39:39Z</dcterms:created>
  <dcterms:modified xsi:type="dcterms:W3CDTF">2021-10-30T05:21:46Z</dcterms:modified>
</cp:coreProperties>
</file>