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E729"/>
    <a:srgbClr val="FFD525"/>
    <a:srgbClr val="33910D"/>
    <a:srgbClr val="FFFFFF"/>
    <a:srgbClr val="FFD10D"/>
    <a:srgbClr val="FFFF99"/>
    <a:srgbClr val="FFFF66"/>
    <a:srgbClr val="BCFF79"/>
    <a:srgbClr val="A9FF5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71" autoAdjust="0"/>
  </p:normalViewPr>
  <p:slideViewPr>
    <p:cSldViewPr>
      <p:cViewPr varScale="1">
        <p:scale>
          <a:sx n="106" d="100"/>
          <a:sy n="106" d="100"/>
        </p:scale>
        <p:origin x="10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093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73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7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791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48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87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23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0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28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861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32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293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87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8898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82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872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530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2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88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78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729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99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081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577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1812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121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575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88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958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0030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967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045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2885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5876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250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2658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1232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87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981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265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769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9026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877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26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820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5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8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2EF13-143B-459E-8484-E3EA4AA5AD6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E151D-3CCF-4F5E-A975-7DEB389D848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48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616" y="563488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Муниципальное автономное общеобразовательное  учреждение </a:t>
            </a:r>
          </a:p>
          <a:p>
            <a:pPr algn="ctr"/>
            <a:r>
              <a:rPr lang="ru-RU" sz="1400" b="1" dirty="0"/>
              <a:t>Богандинская средняя общеобразовательная  школа  №42</a:t>
            </a:r>
          </a:p>
          <a:p>
            <a:pPr algn="ctr"/>
            <a:r>
              <a:rPr lang="ru-RU" sz="1400" b="1" dirty="0"/>
              <a:t>Тюменского муниципального района</a:t>
            </a:r>
          </a:p>
          <a:p>
            <a:r>
              <a:rPr lang="ru-RU" sz="1200" b="1" dirty="0"/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872207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ЛЕТНИЙ ОЗДОРОВИТЕЛЬНЫЙ ЛАГЕРЬ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 ДНЕВНЫМ ПРЕБЫВАНИЕМ ДЕТЕЙ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«СОЛНЕЧНЫЙ»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221088"/>
            <a:ext cx="8712968" cy="1728192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u="sng" dirty="0">
                <a:solidFill>
                  <a:schemeClr val="tx1"/>
                </a:solidFill>
              </a:rPr>
              <a:t>1 смена – с 07.06.2023-28.06.2023 г.</a:t>
            </a:r>
          </a:p>
          <a:p>
            <a:r>
              <a:rPr lang="ru-RU" sz="35200" b="1" u="sng" dirty="0">
                <a:solidFill>
                  <a:schemeClr val="tx1"/>
                </a:solidFill>
                <a:latin typeface="Gabriola" pitchFamily="82" charset="0"/>
              </a:rPr>
              <a:t>«Зелёная ПЛАНЕТА»</a:t>
            </a:r>
          </a:p>
          <a:p>
            <a:endParaRPr lang="ru-RU" sz="5200" b="1" u="sng" dirty="0">
              <a:solidFill>
                <a:schemeClr val="tx1"/>
              </a:solidFill>
            </a:endParaRPr>
          </a:p>
          <a:p>
            <a:endParaRPr lang="ru-RU" sz="7200" b="1" dirty="0">
              <a:solidFill>
                <a:schemeClr val="tx1"/>
              </a:solidFill>
            </a:endParaRPr>
          </a:p>
          <a:p>
            <a:r>
              <a:rPr lang="ru-RU" sz="7200" b="1" dirty="0" err="1">
                <a:solidFill>
                  <a:schemeClr val="tx1"/>
                </a:solidFill>
              </a:rPr>
              <a:t>р.п</a:t>
            </a:r>
            <a:r>
              <a:rPr lang="ru-RU" sz="7200" b="1" dirty="0">
                <a:solidFill>
                  <a:schemeClr val="tx1"/>
                </a:solidFill>
              </a:rPr>
              <a:t>. </a:t>
            </a:r>
            <a:r>
              <a:rPr lang="ru-RU" sz="7200" b="1" dirty="0" err="1">
                <a:solidFill>
                  <a:schemeClr val="tx1"/>
                </a:solidFill>
              </a:rPr>
              <a:t>Богандинский</a:t>
            </a:r>
            <a:r>
              <a:rPr lang="ru-RU" sz="7200" b="1" dirty="0">
                <a:solidFill>
                  <a:schemeClr val="tx1"/>
                </a:solidFill>
              </a:rPr>
              <a:t>, 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872207"/>
          </a:xfrm>
        </p:spPr>
        <p:txBody>
          <a:bodyPr>
            <a:noAutofit/>
          </a:bodyPr>
          <a:lstStyle/>
          <a:p>
            <a:r>
              <a:rPr lang="ru-RU" sz="6000" b="1" dirty="0">
                <a:latin typeface="Monotype Corsiva" pitchFamily="66" charset="0"/>
                <a:cs typeface="Times New Roman" pitchFamily="18" charset="0"/>
              </a:rPr>
              <a:t>ЖДЕМ ВСЕХ </a:t>
            </a:r>
            <a:br>
              <a:rPr lang="ru-RU" sz="6000" b="1" dirty="0">
                <a:latin typeface="Monotype Corsiva" pitchFamily="66" charset="0"/>
                <a:cs typeface="Times New Roman" pitchFamily="18" charset="0"/>
              </a:rPr>
            </a:br>
            <a:r>
              <a:rPr lang="ru-RU" sz="6000" b="1" dirty="0">
                <a:latin typeface="Monotype Corsiva" pitchFamily="66" charset="0"/>
                <a:cs typeface="Times New Roman" pitchFamily="18" charset="0"/>
              </a:rPr>
              <a:t>С   НЕТЕРПЕНИЕМ!!!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2353816"/>
          </a:xfrm>
        </p:spPr>
        <p:txBody>
          <a:bodyPr>
            <a:normAutofit/>
          </a:bodyPr>
          <a:lstStyle/>
          <a:p>
            <a:endParaRPr lang="ru-RU" sz="5200" b="1" u="sng" dirty="0">
              <a:solidFill>
                <a:schemeClr val="tx1"/>
              </a:solidFill>
            </a:endParaRPr>
          </a:p>
          <a:p>
            <a:endParaRPr lang="ru-RU" sz="3600" b="1" dirty="0">
              <a:solidFill>
                <a:schemeClr val="tx1"/>
              </a:solidFill>
            </a:endParaRPr>
          </a:p>
          <a:p>
            <a:r>
              <a:rPr lang="ru-RU" sz="1900" b="1" dirty="0" err="1">
                <a:solidFill>
                  <a:schemeClr val="tx1"/>
                </a:solidFill>
              </a:rPr>
              <a:t>р.п</a:t>
            </a:r>
            <a:r>
              <a:rPr lang="ru-RU" sz="1900" b="1" dirty="0">
                <a:solidFill>
                  <a:schemeClr val="tx1"/>
                </a:solidFill>
              </a:rPr>
              <a:t>. Богандинский </a:t>
            </a:r>
          </a:p>
          <a:p>
            <a:r>
              <a:rPr lang="ru-RU" sz="1900" b="1" dirty="0">
                <a:solidFill>
                  <a:schemeClr val="tx1"/>
                </a:solidFill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669528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169524"/>
            <a:ext cx="807524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Aft>
                <a:spcPct val="0"/>
              </a:spcAft>
            </a:pPr>
            <a:b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реализуется в течение 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первой смены -15 рабочих дней </a:t>
            </a: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353347"/>
          </a:xfrm>
        </p:spPr>
        <p:txBody>
          <a:bodyPr>
            <a:normAutofit/>
          </a:bodyPr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Дети, проживающие на территории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Богандинского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МО 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от 6,5 до 16 лет;</a:t>
            </a:r>
          </a:p>
          <a:p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количество воспитанников- 40 человек (20 –ТЖС)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Отряды- 2 отряда (экологическое направление) и 1 туристический отряд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ЦЕЛЬ 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492941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создание благоприятных условий для укрепления здоровья и организации досуга учащихся во время летних каникул, развития творческого и интеллектуального потенциала личности, ее индивидуальных способностей и дарований, творческой активности с учетом собственных интересов, наклонностей и возможностей;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создание условий для формирования у воспитанников гражданственности, патриотизма, активной жизненной позиции;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воспитание гордости за культурное наследие своего народа и народов мира, бережного отношения к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ЗАДАЧИ:</a:t>
            </a:r>
          </a:p>
        </p:txBody>
      </p:sp>
      <p:pic>
        <p:nvPicPr>
          <p:cNvPr id="7" name="Содержимое 6" descr="ФОН-ЛЕТ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9848"/>
            <a:ext cx="8229600" cy="4166667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1484784"/>
            <a:ext cx="684076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Обучение навыкам и культуре поведения в природе, формирование экологического сознания у детей и подростков;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Обучение детей основам туризма, правилам поведения в лагере и походе;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Обучение правилам безопасного поведения на дорогах. </a:t>
            </a: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1.Развитие у учащихся интереса к занятиям физической культуры, спорта и туризма.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1.Формирование критического отношения к вредным привычкам;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2.Формирование навыков общения и здорового образа жизни.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>
                <a:latin typeface="Monotype Corsiva" pitchFamily="66" charset="0"/>
              </a:rPr>
              <a:t>Девиз: «Пусть на всей ПЛАНЕТЕ радуются дети!».</a:t>
            </a:r>
            <a:br>
              <a:rPr lang="ru-RU" b="1" dirty="0">
                <a:latin typeface="Monotype Corsiva" pitchFamily="66" charset="0"/>
              </a:rPr>
            </a:br>
            <a:r>
              <a:rPr lang="ru-RU" sz="2700" b="1" dirty="0">
                <a:solidFill>
                  <a:srgbClr val="00B050"/>
                </a:solidFill>
              </a:rPr>
              <a:t>Направление- экологическое</a:t>
            </a:r>
            <a:br>
              <a:rPr lang="ru-RU" sz="2700" b="1" dirty="0"/>
            </a:br>
            <a:endParaRPr lang="ru-RU" sz="2700" b="1" dirty="0"/>
          </a:p>
        </p:txBody>
      </p:sp>
      <p:pic>
        <p:nvPicPr>
          <p:cNvPr id="7" name="Содержимое 6" descr="ФОН-ЛЕТ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9848"/>
            <a:ext cx="8229600" cy="4166667"/>
          </a:xfrm>
        </p:spPr>
      </p:pic>
      <p:sp>
        <p:nvSpPr>
          <p:cNvPr id="2" name="Прямоугольник 1"/>
          <p:cNvSpPr/>
          <p:nvPr/>
        </p:nvSpPr>
        <p:spPr>
          <a:xfrm>
            <a:off x="899592" y="2060848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Лагерная смена проводится в рамках игры, которая по своей тематике подразделяется на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3 блока: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Блок 1-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«Повелители стихий»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Блок 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-«Школа выживания» 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Блок 3-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«Я - ТУРИСТ»  </a:t>
            </a:r>
          </a:p>
        </p:txBody>
      </p:sp>
    </p:spTree>
    <p:extLst>
      <p:ext uri="{BB962C8B-B14F-4D97-AF65-F5344CB8AC3E}">
        <p14:creationId xmlns:p14="http://schemas.microsoft.com/office/powerpoint/2010/main" val="1908101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616" y="563488"/>
            <a:ext cx="7632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95436"/>
            <a:ext cx="6550496" cy="93610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Ожидаемый результат 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712968" cy="5544616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патриотической и активной гражданской позиции. 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навыкам и культуре поведения в природе, формирование экологического сознания у детей и подростков;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 детей и формирование навыков здорового образа жизни. 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дисциплинированности, силы воли, повышение спортивного мастерства.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атмосферы сотрудничества и взаимодействия.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Самореализация в творческой и познавательной деятельности.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Гордость за культурное наследие своего народа и народов мира, историю, традиции, культурные достижения в области кино и театра.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основам туризма, правилам поведения в лагере и в походе;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правилам безопасного поведения на дорогах, улицах, в лесу;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коммуникативных способностей и толерантности.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новых знаний и умений в результате занятий в кружках (разучивание песен, игр, составление проектов) и умение применять их на практике.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кругозора детей.</a:t>
            </a:r>
            <a:endParaRPr lang="ru-RU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лидерских качеств и умений.</a:t>
            </a:r>
          </a:p>
          <a:p>
            <a:pPr marL="457200" lvl="0" indent="-457200" algn="l">
              <a:buFont typeface="Wingdings" panose="05000000000000000000" pitchFamily="2" charset="2"/>
              <a:buChar char="v"/>
            </a:pPr>
            <a:r>
              <a:rPr lang="ru-RU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настроение и творческий подъём.</a:t>
            </a:r>
          </a:p>
          <a:p>
            <a:endParaRPr lang="ru-RU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21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Кадровое обеспечение смены:</a:t>
            </a:r>
            <a:br>
              <a:rPr lang="ru-RU" sz="2800" dirty="0">
                <a:latin typeface="Times New Roman"/>
                <a:ea typeface="Times New Roman"/>
              </a:rPr>
            </a:br>
            <a:endParaRPr lang="ru-RU" sz="32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83568" y="1124744"/>
            <a:ext cx="8136904" cy="5472608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Начальник лагеря </a:t>
            </a:r>
            <a:r>
              <a:rPr lang="ru-RU" dirty="0">
                <a:latin typeface="Times New Roman"/>
                <a:ea typeface="Times New Roman"/>
              </a:rPr>
              <a:t>– разработчик и руководитель программы лагеря;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Помощники организатора досуга </a:t>
            </a:r>
            <a:r>
              <a:rPr lang="ru-RU" dirty="0">
                <a:latin typeface="Times New Roman"/>
                <a:ea typeface="Times New Roman"/>
              </a:rPr>
              <a:t>(10 человек);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Воспитатели – руководители кружков </a:t>
            </a:r>
            <a:r>
              <a:rPr lang="ru-RU" dirty="0">
                <a:latin typeface="Times New Roman"/>
                <a:ea typeface="Times New Roman"/>
              </a:rPr>
              <a:t>(по 2 человека на отряд);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Старший воспитатель </a:t>
            </a:r>
            <a:r>
              <a:rPr lang="ru-RU" dirty="0">
                <a:latin typeface="Times New Roman"/>
                <a:ea typeface="Times New Roman"/>
              </a:rPr>
              <a:t>(руководитель кружка) – 1 (обеспечение режима дня, организатор реализации программы в лагере, работа по самоуправлению);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Инструктор по физическому воспитанию </a:t>
            </a:r>
            <a:r>
              <a:rPr lang="ru-RU" dirty="0">
                <a:latin typeface="Times New Roman"/>
                <a:ea typeface="Times New Roman"/>
              </a:rPr>
              <a:t>– руководитель спортивного кружка;</a:t>
            </a:r>
            <a:endParaRPr lang="ru-RU" sz="2800" dirty="0">
              <a:latin typeface="Times New Roman"/>
              <a:ea typeface="Times New Roman"/>
            </a:endParaRPr>
          </a:p>
          <a:p>
            <a:pPr lvl="0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latin typeface="Times New Roman"/>
                <a:ea typeface="Times New Roman"/>
              </a:rPr>
              <a:t>Повар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 –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1 (организует питание детей);</a:t>
            </a:r>
            <a:endParaRPr lang="ru-RU" sz="2800" dirty="0">
              <a:latin typeface="Times New Roman"/>
              <a:ea typeface="Times New Roman"/>
            </a:endParaRPr>
          </a:p>
          <a:p>
            <a:pPr lvl="0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Помощник повара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-1;</a:t>
            </a:r>
            <a:endParaRPr lang="ru-RU" sz="2800" dirty="0">
              <a:latin typeface="Times New Roman"/>
              <a:ea typeface="Times New Roman"/>
            </a:endParaRPr>
          </a:p>
          <a:p>
            <a:pPr lvl="0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Тех. персонал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-  1 (несет ответственность за санитарно-гигиеническое состояние и порядок лагеря);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buFont typeface="Symbol"/>
              <a:buChar char=""/>
              <a:tabLst>
                <a:tab pos="228600" algn="l"/>
                <a:tab pos="69469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Завхоз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– 1 – несет ответственность за состоянием водоснабжения, электричества, противопожарной безопасности.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8550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16632"/>
            <a:ext cx="80752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РАБОТЫ ЛАГЕРЯ « СОЛНЕЧНЫЙ»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672730"/>
              </p:ext>
            </p:extLst>
          </p:nvPr>
        </p:nvGraphicFramePr>
        <p:xfrm>
          <a:off x="323528" y="1556792"/>
          <a:ext cx="8568952" cy="384423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840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Сбор детей, зарядка 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08.30-09.00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Утренняя линейка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(с поднятием флага)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09.00-09.15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Завтрак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09.15-10.00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Школа здоровья, отрядные дела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9.35- 10.05 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Работа кружков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10.20-11.00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«По следам туристов».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11.00-12.00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7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Оздоровительные процедуры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(игры на свежем воздухе)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12.00-13.00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Обед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13.00-14.00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102">
                <a:tc>
                  <a:txBody>
                    <a:bodyPr/>
                    <a:lstStyle/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Оздоровительные процедуры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14.00-14.30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Дневной сон (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для детей до 10 лет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Тихий час (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для детей старше 10 лет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занятия по интересам.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14.30-15.30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2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Полдник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16.00-16.30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6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«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Вместе мы одна семья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» (</a:t>
                      </a:r>
                      <a:r>
                        <a:rPr lang="ru-RU" sz="1600" dirty="0" err="1">
                          <a:effectLst/>
                          <a:latin typeface="Times New Roman"/>
                          <a:ea typeface="Times New Roman"/>
                        </a:rPr>
                        <a:t>общелагерное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 мероприятие)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16.30-17.45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«Совет туристов» </a:t>
                      </a: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(подведение итогов дня)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17.45-18.00</a:t>
                      </a:r>
                    </a:p>
                  </a:txBody>
                  <a:tcPr marL="45545" marR="455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28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u="sng" dirty="0">
                <a:latin typeface="Monotype Corsiva" pitchFamily="66" charset="0"/>
              </a:rPr>
              <a:t>НОВИЗНА  </a:t>
            </a:r>
            <a:br>
              <a:rPr lang="ru-RU" sz="2800" b="1" dirty="0"/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работе лагеря «Солнечный»</a:t>
            </a:r>
          </a:p>
        </p:txBody>
      </p:sp>
      <p:pic>
        <p:nvPicPr>
          <p:cNvPr id="7" name="Содержимое 6" descr="ФОН-ЛЕТО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79848"/>
            <a:ext cx="8229600" cy="4745496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1484785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Туристический отряд - 15 человек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Возраст - от 10 до 16 лет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Место нахождения – палаточная зона на территории школы</a:t>
            </a:r>
          </a:p>
          <a:p>
            <a:pPr marL="285750" indent="-285750">
              <a:buFontTx/>
              <a:buChar char="-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Деятельность – пребывание в палатках с соблюдением режима дня лагеря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6" name="Рисунок 5" descr="E:\Программа лагеря,штатное, режим и функциональные\4_39_16_pohod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0" t="19318" r="11236" b="3158"/>
          <a:stretch/>
        </p:blipFill>
        <p:spPr bwMode="auto">
          <a:xfrm>
            <a:off x="467544" y="4293096"/>
            <a:ext cx="3528392" cy="216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02436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4de36cff1ec7125447e19f5a46e3d31a6810cf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</TotalTime>
  <Words>716</Words>
  <Application>Microsoft Office PowerPoint</Application>
  <PresentationFormat>Экран (4:3)</PresentationFormat>
  <Paragraphs>105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Calibri</vt:lpstr>
      <vt:lpstr>Gabriola</vt:lpstr>
      <vt:lpstr>Monotype Corsiva</vt:lpstr>
      <vt:lpstr>Symbol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4_Тема Office</vt:lpstr>
      <vt:lpstr>ЛЕТНИЙ ОЗДОРОВИТЕЛЬНЫЙ ЛАГЕРЬ  С ДНЕВНЫМ ПРЕБЫВАНИЕМ ДЕТЕЙ «СОЛНЕЧНЫЙ»</vt:lpstr>
      <vt:lpstr> Программа реализуется в течение  первой смены -15 рабочих дней   </vt:lpstr>
      <vt:lpstr>ЦЕЛЬ :</vt:lpstr>
      <vt:lpstr>ЗАДАЧИ:</vt:lpstr>
      <vt:lpstr> Девиз: «Пусть на всей ПЛАНЕТЕ радуются дети!». Направление- экологическое </vt:lpstr>
      <vt:lpstr>Ожидаемый результат :</vt:lpstr>
      <vt:lpstr>Кадровое обеспечение смены: </vt:lpstr>
      <vt:lpstr>РЕЖИМ РАБОТЫ ЛАГЕРЯ « СОЛНЕЧНЫЙ»</vt:lpstr>
      <vt:lpstr>НОВИЗНА   в работе лагеря «Солнечный»</vt:lpstr>
      <vt:lpstr>ЖДЕМ ВСЕХ  С   НЕТЕРПЕНИЕМ!!!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Пользователь</cp:lastModifiedBy>
  <cp:revision>32</cp:revision>
  <dcterms:created xsi:type="dcterms:W3CDTF">2014-05-16T14:39:08Z</dcterms:created>
  <dcterms:modified xsi:type="dcterms:W3CDTF">2023-03-24T04:07:20Z</dcterms:modified>
</cp:coreProperties>
</file>