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8" r:id="rId2"/>
    <p:sldId id="298" r:id="rId3"/>
    <p:sldId id="269" r:id="rId4"/>
    <p:sldId id="272" r:id="rId5"/>
    <p:sldId id="273" r:id="rId6"/>
    <p:sldId id="279" r:id="rId7"/>
    <p:sldId id="280" r:id="rId8"/>
    <p:sldId id="281" r:id="rId9"/>
    <p:sldId id="295" r:id="rId10"/>
    <p:sldId id="29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A42"/>
    <a:srgbClr val="0039AC"/>
    <a:srgbClr val="454027"/>
    <a:srgbClr val="FFFF66"/>
    <a:srgbClr val="FF6600"/>
    <a:srgbClr val="FF66FF"/>
    <a:srgbClr val="009A46"/>
    <a:srgbClr val="1A01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4CEE2-0F1C-4FDF-9899-721523376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7DCE4-0625-4EBA-B8DA-CB0B46838C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167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7DCE4-0625-4EBA-B8DA-CB0B46838C5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1513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7DCE4-0625-4EBA-B8DA-CB0B46838C5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324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9;&#1077;&#1084;&#1080;&#1085;&#1072;&#1088;\&#1052;&#1091;&#1079;&#1099;&#1082;&#1072;%20&#1050;&#1086;&#1089;&#1084;&#1086;&#1089;&#1072;%20%20-%20&#1052;&#1091;&#1079;&#1099;&#1082;&#1072;%20&#1050;&#1086;&#1089;&#1084;&#1086;&#1089;&#1072;%20-%20&#1058;&#1077;&#1084;&#1072;%20&#1052;&#1077;&#1095;&#1090;&#1099;%20%20(audiopoisk.com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1" y="-566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484784"/>
            <a:ext cx="8229600" cy="3384376"/>
          </a:xfrm>
        </p:spPr>
        <p:txBody>
          <a:bodyPr>
            <a:normAutofit fontScale="90000"/>
          </a:bodyPr>
          <a:lstStyle/>
          <a:p>
            <a:r>
              <a:rPr lang="ru-RU" sz="4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 как одна из активных форм работы с родителями»</a:t>
            </a:r>
            <a:endParaRPr lang="ru-RU" sz="6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700808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9375" indent="-1349375" algn="ctr"/>
            <a:r>
              <a:rPr lang="ru-RU" b="1" dirty="0" smtClean="0">
                <a:solidFill>
                  <a:srgbClr val="1A015F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</a:t>
            </a:r>
          </a:p>
          <a:p>
            <a:pPr marL="1349375" indent="-1349375" algn="ctr"/>
            <a:r>
              <a:rPr lang="ru-RU" b="1" dirty="0" err="1" smtClean="0">
                <a:solidFill>
                  <a:srgbClr val="1A015F"/>
                </a:solidFill>
                <a:latin typeface="Times New Roman" pitchFamily="18" charset="0"/>
                <a:cs typeface="Times New Roman" pitchFamily="18" charset="0"/>
              </a:rPr>
              <a:t>Богандинская</a:t>
            </a:r>
            <a:r>
              <a:rPr lang="ru-RU" b="1" dirty="0" smtClean="0">
                <a:solidFill>
                  <a:srgbClr val="1A015F"/>
                </a:solidFill>
                <a:latin typeface="Times New Roman" pitchFamily="18" charset="0"/>
                <a:cs typeface="Times New Roman" pitchFamily="18" charset="0"/>
              </a:rPr>
              <a:t> общеобразовательная школа № 42</a:t>
            </a:r>
            <a:endParaRPr lang="ru-RU" b="1" dirty="0">
              <a:solidFill>
                <a:srgbClr val="1A015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47456" y="5072074"/>
            <a:ext cx="489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составители: </a:t>
            </a:r>
          </a:p>
          <a:p>
            <a:pPr>
              <a:defRPr/>
            </a:pPr>
            <a:r>
              <a:rPr lang="ru-RU" b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Пуртова Ю.Г., учитель начальных классов, педагог – психолог; Ефремова Л.И., </a:t>
            </a:r>
            <a:r>
              <a:rPr lang="ru-RU" b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pPr>
              <a:defRPr/>
            </a:pPr>
            <a:r>
              <a:rPr lang="ru-RU" b="1" dirty="0" err="1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читель</a:t>
            </a:r>
            <a:r>
              <a:rPr lang="ru-RU" b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литературы.</a:t>
            </a:r>
            <a:r>
              <a:rPr lang="ru-RU" b="1" i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i="1" dirty="0" smtClean="0">
              <a:solidFill>
                <a:srgbClr val="1A015F"/>
              </a:solidFill>
              <a:effectLst>
                <a:glow rad="101600">
                  <a:schemeClr val="bg1">
                    <a:alpha val="93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b="1" i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b="1" i="1" dirty="0">
              <a:solidFill>
                <a:srgbClr val="1A015F"/>
              </a:solidFill>
              <a:effectLst>
                <a:glow rad="101600">
                  <a:schemeClr val="bg1">
                    <a:alpha val="93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645789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1A015F"/>
                </a:solidFill>
                <a:effectLst>
                  <a:glow rad="101600">
                    <a:schemeClr val="bg1">
                      <a:alpha val="93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28.08.2019 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9605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User 09\Desktop\семинар\спасибо за внимание\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7067" y="-171400"/>
            <a:ext cx="9371067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00496" y="3286124"/>
            <a:ext cx="2714644" cy="21431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– ложь,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 в ней намёк.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добрым молодцам урок!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93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3896" y="0"/>
            <a:ext cx="9307896" cy="6858000"/>
          </a:xfrm>
        </p:spPr>
      </p:pic>
      <p:sp>
        <p:nvSpPr>
          <p:cNvPr id="3" name="TextBox 2"/>
          <p:cNvSpPr txBox="1"/>
          <p:nvPr/>
        </p:nvSpPr>
        <p:spPr>
          <a:xfrm>
            <a:off x="2550661" y="116632"/>
            <a:ext cx="615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rgbClr val="386A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357290" y="571480"/>
            <a:ext cx="8001024" cy="295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Если вы хотите, чтобы ваши дети были умны, сказал он, читайте им сказки.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вы хотите, чтобы они были еще умнее, читайте им еще больше сказок»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4429132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Альберт Эйнштейн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5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81" y="0"/>
            <a:ext cx="9212115" cy="719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73400" y="297077"/>
            <a:ext cx="5002656" cy="16288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4381" y="511313"/>
            <a:ext cx="518457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Сказкотерапия-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передачи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 уст в уста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977680" y="1711641"/>
            <a:ext cx="5090686" cy="1990089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52633" y="1921856"/>
            <a:ext cx="50906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передачи человеку необходимых моральных норм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40852"/>
            <a:ext cx="4536504" cy="1841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Овал 15"/>
          <p:cNvSpPr/>
          <p:nvPr/>
        </p:nvSpPr>
        <p:spPr>
          <a:xfrm>
            <a:off x="3484677" y="4572008"/>
            <a:ext cx="5659323" cy="2079895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383360" y="4857760"/>
            <a:ext cx="57606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 –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терапия средой, особой сказочной обстановкой, 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материализоваться мечта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5456" y="3745986"/>
            <a:ext cx="39604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инструмент развития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41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н 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06" y="-9927"/>
            <a:ext cx="9307896" cy="6858000"/>
          </a:xfrm>
        </p:spPr>
      </p:pic>
      <p:sp>
        <p:nvSpPr>
          <p:cNvPr id="3" name="TextBox 2"/>
          <p:cNvSpPr txBox="1"/>
          <p:nvPr/>
        </p:nvSpPr>
        <p:spPr>
          <a:xfrm>
            <a:off x="2550661" y="116632"/>
            <a:ext cx="615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386A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</a:t>
            </a:r>
            <a:r>
              <a:rPr lang="ru-RU" sz="3600" b="1" dirty="0" smtClean="0">
                <a:solidFill>
                  <a:srgbClr val="386A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подразделяются:</a:t>
            </a:r>
            <a:endParaRPr lang="ru-RU" sz="3600" b="1" dirty="0">
              <a:solidFill>
                <a:srgbClr val="386A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48660" y="929039"/>
            <a:ext cx="3024336" cy="148734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974860" y="2690136"/>
            <a:ext cx="2635098" cy="12565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68169" y="4681727"/>
            <a:ext cx="3653261" cy="15864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798692" y="2832867"/>
            <a:ext cx="3306541" cy="170304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545266" y="913951"/>
            <a:ext cx="2952328" cy="150243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54680" y="913950"/>
            <a:ext cx="324036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Художественные </a:t>
            </a:r>
            <a:endParaRPr lang="ru-RU" sz="25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b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500" b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</a:t>
            </a:r>
            <a:endParaRPr lang="ru-RU" sz="2500" b="1" dirty="0" smtClean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b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500" b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авторские сказки</a:t>
            </a:r>
            <a:r>
              <a:rPr lang="ru-RU" sz="2500" b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5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79022" y="1434183"/>
            <a:ext cx="27363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Медитативные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57604" y="3469647"/>
            <a:ext cx="338871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Психокоррекционные </a:t>
            </a:r>
            <a:endParaRPr lang="ru-RU" sz="2500" b="1" dirty="0">
              <a:solidFill>
                <a:srgbClr val="0039A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37442" y="5236442"/>
            <a:ext cx="36004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Психотерапевтические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058102" y="3173473"/>
            <a:ext cx="25202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39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</a:t>
            </a:r>
          </a:p>
        </p:txBody>
      </p:sp>
    </p:spTree>
    <p:extLst>
      <p:ext uri="{BB962C8B-B14F-4D97-AF65-F5344CB8AC3E}">
        <p14:creationId xmlns:p14="http://schemas.microsoft.com/office/powerpoint/2010/main" xmlns="" val="39015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20976-aquarel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11502"/>
            <a:ext cx="9112035" cy="7269502"/>
          </a:xfrm>
        </p:spPr>
      </p:pic>
      <p:sp>
        <p:nvSpPr>
          <p:cNvPr id="3" name="TextBox 2"/>
          <p:cNvSpPr txBox="1"/>
          <p:nvPr/>
        </p:nvSpPr>
        <p:spPr>
          <a:xfrm>
            <a:off x="1086921" y="184873"/>
            <a:ext cx="8064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приемы </a:t>
            </a:r>
            <a:r>
              <a:rPr lang="ru-RU" sz="36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сказкотерапии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1071546"/>
            <a:ext cx="2571768" cy="142876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1071546"/>
            <a:ext cx="2714644" cy="142876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286512" y="1000108"/>
            <a:ext cx="2643206" cy="142876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2714620"/>
            <a:ext cx="2714644" cy="1500198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857884" y="2714620"/>
            <a:ext cx="2786082" cy="1500198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500562" y="4714884"/>
            <a:ext cx="3286148" cy="1357322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42910" y="1150292"/>
            <a:ext cx="2428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сказок: например, изменение концовки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28992" y="1214422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бумаги, кукол, пластилина,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песка…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57950" y="1071546"/>
            <a:ext cx="2571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сказок, притч, легенд…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43438" y="5000636"/>
            <a:ext cx="3016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Сказкотерапевтическое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рисование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86050" y="3071810"/>
            <a:ext cx="2862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Обыгрывание сказочной ситуации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321468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сказок </a:t>
            </a:r>
          </a:p>
        </p:txBody>
      </p:sp>
    </p:spTree>
    <p:extLst>
      <p:ext uri="{BB962C8B-B14F-4D97-AF65-F5344CB8AC3E}">
        <p14:creationId xmlns:p14="http://schemas.microsoft.com/office/powerpoint/2010/main" xmlns="" val="242755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5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544" y="2129745"/>
            <a:ext cx="8523287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0" y="2199130"/>
            <a:ext cx="1008063" cy="936625"/>
            <a:chOff x="340" y="1253"/>
            <a:chExt cx="635" cy="590"/>
          </a:xfrm>
        </p:grpSpPr>
        <p:sp>
          <p:nvSpPr>
            <p:cNvPr id="7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51"/>
          <p:cNvGrpSpPr>
            <a:grpSpLocks/>
          </p:cNvGrpSpPr>
          <p:nvPr/>
        </p:nvGrpSpPr>
        <p:grpSpPr bwMode="auto">
          <a:xfrm>
            <a:off x="1187575" y="305171"/>
            <a:ext cx="1008063" cy="936625"/>
            <a:chOff x="340" y="1253"/>
            <a:chExt cx="635" cy="590"/>
          </a:xfrm>
        </p:grpSpPr>
        <p:sp>
          <p:nvSpPr>
            <p:cNvPr id="38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51"/>
          <p:cNvGrpSpPr>
            <a:grpSpLocks/>
          </p:cNvGrpSpPr>
          <p:nvPr/>
        </p:nvGrpSpPr>
        <p:grpSpPr bwMode="auto">
          <a:xfrm>
            <a:off x="7884368" y="1730817"/>
            <a:ext cx="1008063" cy="936625"/>
            <a:chOff x="340" y="1253"/>
            <a:chExt cx="635" cy="590"/>
          </a:xfrm>
        </p:grpSpPr>
        <p:sp>
          <p:nvSpPr>
            <p:cNvPr id="41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51"/>
          <p:cNvGrpSpPr>
            <a:grpSpLocks/>
          </p:cNvGrpSpPr>
          <p:nvPr/>
        </p:nvGrpSpPr>
        <p:grpSpPr bwMode="auto">
          <a:xfrm>
            <a:off x="5111360" y="1602965"/>
            <a:ext cx="1008063" cy="936625"/>
            <a:chOff x="340" y="1253"/>
            <a:chExt cx="635" cy="590"/>
          </a:xfrm>
        </p:grpSpPr>
        <p:sp>
          <p:nvSpPr>
            <p:cNvPr id="44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51"/>
          <p:cNvGrpSpPr>
            <a:grpSpLocks/>
          </p:cNvGrpSpPr>
          <p:nvPr/>
        </p:nvGrpSpPr>
        <p:grpSpPr bwMode="auto">
          <a:xfrm>
            <a:off x="6695536" y="514940"/>
            <a:ext cx="1008063" cy="936625"/>
            <a:chOff x="340" y="1253"/>
            <a:chExt cx="635" cy="590"/>
          </a:xfrm>
        </p:grpSpPr>
        <p:sp>
          <p:nvSpPr>
            <p:cNvPr id="47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51"/>
          <p:cNvGrpSpPr>
            <a:grpSpLocks/>
          </p:cNvGrpSpPr>
          <p:nvPr/>
        </p:nvGrpSpPr>
        <p:grpSpPr bwMode="auto">
          <a:xfrm>
            <a:off x="3905908" y="374654"/>
            <a:ext cx="1008063" cy="936625"/>
            <a:chOff x="340" y="1253"/>
            <a:chExt cx="635" cy="590"/>
          </a:xfrm>
        </p:grpSpPr>
        <p:sp>
          <p:nvSpPr>
            <p:cNvPr id="50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2878342" y="4469203"/>
            <a:ext cx="1008063" cy="936625"/>
            <a:chOff x="340" y="1253"/>
            <a:chExt cx="635" cy="590"/>
          </a:xfrm>
        </p:grpSpPr>
        <p:sp>
          <p:nvSpPr>
            <p:cNvPr id="53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51"/>
          <p:cNvGrpSpPr>
            <a:grpSpLocks/>
          </p:cNvGrpSpPr>
          <p:nvPr/>
        </p:nvGrpSpPr>
        <p:grpSpPr bwMode="auto">
          <a:xfrm>
            <a:off x="4751974" y="5332021"/>
            <a:ext cx="1008063" cy="936625"/>
            <a:chOff x="340" y="1253"/>
            <a:chExt cx="635" cy="590"/>
          </a:xfrm>
        </p:grpSpPr>
        <p:sp>
          <p:nvSpPr>
            <p:cNvPr id="56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51"/>
          <p:cNvGrpSpPr>
            <a:grpSpLocks/>
          </p:cNvGrpSpPr>
          <p:nvPr/>
        </p:nvGrpSpPr>
        <p:grpSpPr bwMode="auto">
          <a:xfrm>
            <a:off x="6119423" y="4259434"/>
            <a:ext cx="1008063" cy="936625"/>
            <a:chOff x="340" y="1253"/>
            <a:chExt cx="635" cy="590"/>
          </a:xfrm>
        </p:grpSpPr>
        <p:sp>
          <p:nvSpPr>
            <p:cNvPr id="59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51"/>
          <p:cNvGrpSpPr>
            <a:grpSpLocks/>
          </p:cNvGrpSpPr>
          <p:nvPr/>
        </p:nvGrpSpPr>
        <p:grpSpPr bwMode="auto">
          <a:xfrm>
            <a:off x="8036768" y="4663009"/>
            <a:ext cx="1008063" cy="936625"/>
            <a:chOff x="340" y="1253"/>
            <a:chExt cx="635" cy="590"/>
          </a:xfrm>
        </p:grpSpPr>
        <p:sp>
          <p:nvSpPr>
            <p:cNvPr id="6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51"/>
          <p:cNvGrpSpPr>
            <a:grpSpLocks/>
          </p:cNvGrpSpPr>
          <p:nvPr/>
        </p:nvGrpSpPr>
        <p:grpSpPr bwMode="auto">
          <a:xfrm>
            <a:off x="679627" y="5131321"/>
            <a:ext cx="1008063" cy="936625"/>
            <a:chOff x="340" y="1253"/>
            <a:chExt cx="635" cy="590"/>
          </a:xfrm>
        </p:grpSpPr>
        <p:sp>
          <p:nvSpPr>
            <p:cNvPr id="66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Group 51"/>
          <p:cNvGrpSpPr>
            <a:grpSpLocks/>
          </p:cNvGrpSpPr>
          <p:nvPr/>
        </p:nvGrpSpPr>
        <p:grpSpPr bwMode="auto">
          <a:xfrm>
            <a:off x="2697573" y="1602964"/>
            <a:ext cx="1008063" cy="936625"/>
            <a:chOff x="340" y="1253"/>
            <a:chExt cx="635" cy="590"/>
          </a:xfrm>
        </p:grpSpPr>
        <p:sp>
          <p:nvSpPr>
            <p:cNvPr id="68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70" name="Музыка Космоса  - Музыка Космоса - Тема Мечты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408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4" dur="203442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>
                <p:cTn id="2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611560" y="404664"/>
            <a:ext cx="82809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цвет говорит о том, что вы видите себя или другого человека добросовестным, спокойным.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уравновешенный, несколько холодный.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дружелюбный, общительный, энергичный, уверенный, раздражительный.</a:t>
            </a:r>
          </a:p>
          <a:p>
            <a:r>
              <a:rPr lang="ru-RU" sz="20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Розовый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нежный, чувствительный, уязвимый.</a:t>
            </a:r>
          </a:p>
          <a:p>
            <a:r>
              <a:rPr lang="ru-RU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гибкий, добрый, отзывчивый, художественно одаренный, но поверхностный, преобладает хорошее настроение, интересы неустойчивые, потребность в увлечениях.</a:t>
            </a:r>
          </a:p>
          <a:p>
            <a:r>
              <a:rPr lang="ru-RU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очень активный, открытый, общительный, веселый.</a:t>
            </a:r>
          </a:p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беспокойный, эмоционально напряженный, имеющий потребности в душевном контакте.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Коричневый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зависимый, чувствительный, расслабленный.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молчаливый, эгоистичный, враждебный, отвергаемый.</a:t>
            </a:r>
          </a:p>
          <a:p>
            <a:r>
              <a:rPr lang="ru-RU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вялый, пассивный, неуверенный, безразличный</a:t>
            </a:r>
          </a:p>
        </p:txBody>
      </p:sp>
    </p:spTree>
    <p:extLst>
      <p:ext uri="{BB962C8B-B14F-4D97-AF65-F5344CB8AC3E}">
        <p14:creationId xmlns:p14="http://schemas.microsoft.com/office/powerpoint/2010/main" xmlns="" val="43325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9432"/>
            <a:ext cx="9225600" cy="735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395536" y="1883768"/>
            <a:ext cx="1008063" cy="936625"/>
            <a:chOff x="340" y="1253"/>
            <a:chExt cx="635" cy="590"/>
          </a:xfrm>
        </p:grpSpPr>
        <p:sp>
          <p:nvSpPr>
            <p:cNvPr id="7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3260" y="1606140"/>
            <a:ext cx="101123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Group 51"/>
          <p:cNvGrpSpPr>
            <a:grpSpLocks/>
          </p:cNvGrpSpPr>
          <p:nvPr/>
        </p:nvGrpSpPr>
        <p:grpSpPr bwMode="auto">
          <a:xfrm>
            <a:off x="1187575" y="305171"/>
            <a:ext cx="1008063" cy="936625"/>
            <a:chOff x="340" y="1253"/>
            <a:chExt cx="635" cy="590"/>
          </a:xfrm>
        </p:grpSpPr>
        <p:sp>
          <p:nvSpPr>
            <p:cNvPr id="38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51"/>
          <p:cNvGrpSpPr>
            <a:grpSpLocks/>
          </p:cNvGrpSpPr>
          <p:nvPr/>
        </p:nvGrpSpPr>
        <p:grpSpPr bwMode="auto">
          <a:xfrm>
            <a:off x="7884368" y="1730817"/>
            <a:ext cx="1008063" cy="936625"/>
            <a:chOff x="340" y="1253"/>
            <a:chExt cx="635" cy="590"/>
          </a:xfrm>
        </p:grpSpPr>
        <p:sp>
          <p:nvSpPr>
            <p:cNvPr id="41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51"/>
          <p:cNvGrpSpPr>
            <a:grpSpLocks/>
          </p:cNvGrpSpPr>
          <p:nvPr/>
        </p:nvGrpSpPr>
        <p:grpSpPr bwMode="auto">
          <a:xfrm>
            <a:off x="5111360" y="1602965"/>
            <a:ext cx="1008063" cy="936625"/>
            <a:chOff x="340" y="1253"/>
            <a:chExt cx="635" cy="590"/>
          </a:xfrm>
        </p:grpSpPr>
        <p:sp>
          <p:nvSpPr>
            <p:cNvPr id="44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51"/>
          <p:cNvGrpSpPr>
            <a:grpSpLocks/>
          </p:cNvGrpSpPr>
          <p:nvPr/>
        </p:nvGrpSpPr>
        <p:grpSpPr bwMode="auto">
          <a:xfrm>
            <a:off x="6695536" y="514940"/>
            <a:ext cx="1008063" cy="936625"/>
            <a:chOff x="340" y="1253"/>
            <a:chExt cx="635" cy="590"/>
          </a:xfrm>
        </p:grpSpPr>
        <p:sp>
          <p:nvSpPr>
            <p:cNvPr id="47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51"/>
          <p:cNvGrpSpPr>
            <a:grpSpLocks/>
          </p:cNvGrpSpPr>
          <p:nvPr/>
        </p:nvGrpSpPr>
        <p:grpSpPr bwMode="auto">
          <a:xfrm>
            <a:off x="3905908" y="374654"/>
            <a:ext cx="1008063" cy="936625"/>
            <a:chOff x="340" y="1253"/>
            <a:chExt cx="635" cy="590"/>
          </a:xfrm>
        </p:grpSpPr>
        <p:sp>
          <p:nvSpPr>
            <p:cNvPr id="50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2556434" y="4921524"/>
            <a:ext cx="1008063" cy="936625"/>
            <a:chOff x="340" y="1253"/>
            <a:chExt cx="635" cy="590"/>
          </a:xfrm>
        </p:grpSpPr>
        <p:sp>
          <p:nvSpPr>
            <p:cNvPr id="53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51"/>
          <p:cNvGrpSpPr>
            <a:grpSpLocks/>
          </p:cNvGrpSpPr>
          <p:nvPr/>
        </p:nvGrpSpPr>
        <p:grpSpPr bwMode="auto">
          <a:xfrm>
            <a:off x="4645159" y="5541790"/>
            <a:ext cx="1008063" cy="936625"/>
            <a:chOff x="340" y="1253"/>
            <a:chExt cx="635" cy="590"/>
          </a:xfrm>
        </p:grpSpPr>
        <p:sp>
          <p:nvSpPr>
            <p:cNvPr id="56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51"/>
          <p:cNvGrpSpPr>
            <a:grpSpLocks/>
          </p:cNvGrpSpPr>
          <p:nvPr/>
        </p:nvGrpSpPr>
        <p:grpSpPr bwMode="auto">
          <a:xfrm>
            <a:off x="6332303" y="4631537"/>
            <a:ext cx="1008063" cy="936625"/>
            <a:chOff x="340" y="1253"/>
            <a:chExt cx="635" cy="590"/>
          </a:xfrm>
        </p:grpSpPr>
        <p:sp>
          <p:nvSpPr>
            <p:cNvPr id="59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51"/>
          <p:cNvGrpSpPr>
            <a:grpSpLocks/>
          </p:cNvGrpSpPr>
          <p:nvPr/>
        </p:nvGrpSpPr>
        <p:grpSpPr bwMode="auto">
          <a:xfrm>
            <a:off x="8036767" y="5309618"/>
            <a:ext cx="1008063" cy="936625"/>
            <a:chOff x="340" y="1253"/>
            <a:chExt cx="635" cy="590"/>
          </a:xfrm>
        </p:grpSpPr>
        <p:sp>
          <p:nvSpPr>
            <p:cNvPr id="6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51"/>
          <p:cNvGrpSpPr>
            <a:grpSpLocks/>
          </p:cNvGrpSpPr>
          <p:nvPr/>
        </p:nvGrpSpPr>
        <p:grpSpPr bwMode="auto">
          <a:xfrm>
            <a:off x="576305" y="5519387"/>
            <a:ext cx="1008063" cy="936625"/>
            <a:chOff x="340" y="1253"/>
            <a:chExt cx="635" cy="590"/>
          </a:xfrm>
        </p:grpSpPr>
        <p:sp>
          <p:nvSpPr>
            <p:cNvPr id="66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14768" y="2877211"/>
            <a:ext cx="8929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во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Вселенной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звезда под именем… (ваше имя). Она решила создать свою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галактику……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408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615" y="371"/>
            <a:ext cx="9225600" cy="735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395536" y="1883768"/>
            <a:ext cx="1008063" cy="936625"/>
            <a:chOff x="340" y="1253"/>
            <a:chExt cx="635" cy="590"/>
          </a:xfrm>
        </p:grpSpPr>
        <p:sp>
          <p:nvSpPr>
            <p:cNvPr id="7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3260" y="1606140"/>
            <a:ext cx="101123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Group 51"/>
          <p:cNvGrpSpPr>
            <a:grpSpLocks/>
          </p:cNvGrpSpPr>
          <p:nvPr/>
        </p:nvGrpSpPr>
        <p:grpSpPr bwMode="auto">
          <a:xfrm>
            <a:off x="1055785" y="1305166"/>
            <a:ext cx="1008063" cy="936625"/>
            <a:chOff x="340" y="1253"/>
            <a:chExt cx="635" cy="590"/>
          </a:xfrm>
        </p:grpSpPr>
        <p:sp>
          <p:nvSpPr>
            <p:cNvPr id="38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51"/>
          <p:cNvGrpSpPr>
            <a:grpSpLocks/>
          </p:cNvGrpSpPr>
          <p:nvPr/>
        </p:nvGrpSpPr>
        <p:grpSpPr bwMode="auto">
          <a:xfrm>
            <a:off x="7884368" y="1730817"/>
            <a:ext cx="1008063" cy="936625"/>
            <a:chOff x="340" y="1253"/>
            <a:chExt cx="635" cy="590"/>
          </a:xfrm>
        </p:grpSpPr>
        <p:sp>
          <p:nvSpPr>
            <p:cNvPr id="41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51"/>
          <p:cNvGrpSpPr>
            <a:grpSpLocks/>
          </p:cNvGrpSpPr>
          <p:nvPr/>
        </p:nvGrpSpPr>
        <p:grpSpPr bwMode="auto">
          <a:xfrm>
            <a:off x="5111360" y="1602965"/>
            <a:ext cx="1008063" cy="936625"/>
            <a:chOff x="340" y="1253"/>
            <a:chExt cx="635" cy="590"/>
          </a:xfrm>
        </p:grpSpPr>
        <p:sp>
          <p:nvSpPr>
            <p:cNvPr id="44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" name="Group 51"/>
          <p:cNvGrpSpPr>
            <a:grpSpLocks/>
          </p:cNvGrpSpPr>
          <p:nvPr/>
        </p:nvGrpSpPr>
        <p:grpSpPr bwMode="auto">
          <a:xfrm>
            <a:off x="6695536" y="514940"/>
            <a:ext cx="1008063" cy="936625"/>
            <a:chOff x="340" y="1253"/>
            <a:chExt cx="635" cy="590"/>
          </a:xfrm>
        </p:grpSpPr>
        <p:sp>
          <p:nvSpPr>
            <p:cNvPr id="47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Group 51"/>
          <p:cNvGrpSpPr>
            <a:grpSpLocks/>
          </p:cNvGrpSpPr>
          <p:nvPr/>
        </p:nvGrpSpPr>
        <p:grpSpPr bwMode="auto">
          <a:xfrm>
            <a:off x="3905908" y="374654"/>
            <a:ext cx="1008063" cy="936625"/>
            <a:chOff x="340" y="1253"/>
            <a:chExt cx="635" cy="590"/>
          </a:xfrm>
        </p:grpSpPr>
        <p:sp>
          <p:nvSpPr>
            <p:cNvPr id="50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2376407" y="5599605"/>
            <a:ext cx="1008063" cy="936625"/>
            <a:chOff x="340" y="1253"/>
            <a:chExt cx="635" cy="590"/>
          </a:xfrm>
        </p:grpSpPr>
        <p:sp>
          <p:nvSpPr>
            <p:cNvPr id="53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5" name="Group 51"/>
          <p:cNvGrpSpPr>
            <a:grpSpLocks/>
          </p:cNvGrpSpPr>
          <p:nvPr/>
        </p:nvGrpSpPr>
        <p:grpSpPr bwMode="auto">
          <a:xfrm>
            <a:off x="4645159" y="5541790"/>
            <a:ext cx="1008063" cy="936625"/>
            <a:chOff x="340" y="1253"/>
            <a:chExt cx="635" cy="590"/>
          </a:xfrm>
        </p:grpSpPr>
        <p:sp>
          <p:nvSpPr>
            <p:cNvPr id="56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8" name="Group 51"/>
          <p:cNvGrpSpPr>
            <a:grpSpLocks/>
          </p:cNvGrpSpPr>
          <p:nvPr/>
        </p:nvGrpSpPr>
        <p:grpSpPr bwMode="auto">
          <a:xfrm>
            <a:off x="6332303" y="4631537"/>
            <a:ext cx="1008063" cy="936625"/>
            <a:chOff x="340" y="1253"/>
            <a:chExt cx="635" cy="590"/>
          </a:xfrm>
        </p:grpSpPr>
        <p:sp>
          <p:nvSpPr>
            <p:cNvPr id="59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1" name="Group 51"/>
          <p:cNvGrpSpPr>
            <a:grpSpLocks/>
          </p:cNvGrpSpPr>
          <p:nvPr/>
        </p:nvGrpSpPr>
        <p:grpSpPr bwMode="auto">
          <a:xfrm>
            <a:off x="8036767" y="5309618"/>
            <a:ext cx="1008063" cy="936625"/>
            <a:chOff x="340" y="1253"/>
            <a:chExt cx="635" cy="590"/>
          </a:xfrm>
        </p:grpSpPr>
        <p:sp>
          <p:nvSpPr>
            <p:cNvPr id="6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5" name="Group 51"/>
          <p:cNvGrpSpPr>
            <a:grpSpLocks/>
          </p:cNvGrpSpPr>
          <p:nvPr/>
        </p:nvGrpSpPr>
        <p:grpSpPr bwMode="auto">
          <a:xfrm>
            <a:off x="547464" y="5858149"/>
            <a:ext cx="1008063" cy="936625"/>
            <a:chOff x="340" y="1253"/>
            <a:chExt cx="635" cy="590"/>
          </a:xfrm>
        </p:grpSpPr>
        <p:sp>
          <p:nvSpPr>
            <p:cNvPr id="66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15598" y="164885"/>
            <a:ext cx="892923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36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цельное, радостное счастливое Пространство Любви, исцеляющее все, что есть внутри и вокруг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создает пространство любви каждой своей мыслью, действием, любовью, заботой, вниманием друг к другу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мое богатство.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452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337</Words>
  <Application>Microsoft Office PowerPoint</Application>
  <PresentationFormat>Экран (4:3)</PresentationFormat>
  <Paragraphs>58</Paragraphs>
  <Slides>10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«Сказкотерапия как одна из активных форм работы с родителями»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36</cp:revision>
  <dcterms:modified xsi:type="dcterms:W3CDTF">2019-08-28T08:29:17Z</dcterms:modified>
</cp:coreProperties>
</file>